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8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58" r:id="rId4"/>
    <p:sldId id="259" r:id="rId5"/>
    <p:sldId id="260" r:id="rId6"/>
    <p:sldId id="262" r:id="rId7"/>
    <p:sldId id="264" r:id="rId8"/>
    <p:sldId id="263" r:id="rId9"/>
    <p:sldId id="265" r:id="rId10"/>
    <p:sldId id="269" r:id="rId11"/>
    <p:sldId id="270" r:id="rId12"/>
    <p:sldId id="273" r:id="rId13"/>
    <p:sldId id="272" r:id="rId14"/>
    <p:sldId id="275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3" y="-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65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45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96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2283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6023" y="2444188"/>
            <a:ext cx="5319955" cy="855491"/>
          </a:xfrm>
        </p:spPr>
        <p:txBody>
          <a:bodyPr lIns="0" tIns="0" rIns="0" bIns="0"/>
          <a:lstStyle>
            <a:lvl1pPr>
              <a:defRPr sz="5559" b="0" i="0">
                <a:solidFill>
                  <a:srgbClr val="F4F4E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6798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6023" y="2444188"/>
            <a:ext cx="5319955" cy="855491"/>
          </a:xfrm>
        </p:spPr>
        <p:txBody>
          <a:bodyPr lIns="0" tIns="0" rIns="0" bIns="0"/>
          <a:lstStyle>
            <a:lvl1pPr>
              <a:defRPr sz="5559" b="0" i="0">
                <a:solidFill>
                  <a:srgbClr val="F4F4E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380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33226"/>
            <a:ext cx="10943244" cy="49928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6023" y="2444188"/>
            <a:ext cx="5319955" cy="855491"/>
          </a:xfrm>
        </p:spPr>
        <p:txBody>
          <a:bodyPr lIns="0" tIns="0" rIns="0" bIns="0"/>
          <a:lstStyle>
            <a:lvl1pPr>
              <a:defRPr sz="5559" b="0" i="0">
                <a:solidFill>
                  <a:srgbClr val="F4F4E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5123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573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62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6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38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46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6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3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82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4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6023" y="2444188"/>
            <a:ext cx="5319955" cy="96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0" i="0">
                <a:solidFill>
                  <a:srgbClr val="F4F4E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9904" y="1530947"/>
            <a:ext cx="1047865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4444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g"/><Relationship Id="rId11" Type="http://schemas.openxmlformats.org/officeDocument/2006/relationships/image" Target="../media/image15.svg"/><Relationship Id="rId5" Type="http://schemas.openxmlformats.org/officeDocument/2006/relationships/image" Target="../media/image21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518372" y="2962544"/>
            <a:ext cx="11273058" cy="4078797"/>
          </a:xfrm>
          <a:custGeom>
            <a:avLst/>
            <a:gdLst/>
            <a:ahLst/>
            <a:cxnLst/>
            <a:rect l="l" t="t" r="r" b="b"/>
            <a:pathLst>
              <a:path w="16909587" h="6118196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35473" y="1063615"/>
            <a:ext cx="9294382" cy="423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763" lvl="1" algn="ctr" defTabSz="609630">
              <a:lnSpc>
                <a:spcPts val="7467"/>
              </a:lnSpc>
            </a:pPr>
            <a:r>
              <a:rPr lang="en-US" sz="4400" dirty="0">
                <a:solidFill>
                  <a:srgbClr val="F8F8F8"/>
                </a:solidFill>
                <a:latin typeface="Arial Black" panose="020B0A04020102020204" pitchFamily="34" charset="0"/>
                <a:ea typeface="Be Vietnam"/>
                <a:cs typeface="Be Vietnam"/>
                <a:sym typeface="Be Vietnam"/>
              </a:rPr>
              <a:t>PARKINSON’S DISEASE PREDICTION USING MACHINE LEARNING</a:t>
            </a:r>
          </a:p>
          <a:p>
            <a:pPr marL="1660224" lvl="1" indent="-830112" defTabSz="609630">
              <a:lnSpc>
                <a:spcPts val="7920"/>
              </a:lnSpc>
              <a:buFont typeface="Arial"/>
              <a:buChar char="•"/>
            </a:pPr>
            <a:endParaRPr lang="en-US" sz="5334" dirty="0">
              <a:solidFill>
                <a:srgbClr val="F8F8F8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defTabSz="609630">
              <a:lnSpc>
                <a:spcPts val="1922"/>
              </a:lnSpc>
            </a:pPr>
            <a:endParaRPr lang="en-US" sz="5334" dirty="0">
              <a:solidFill>
                <a:srgbClr val="F8F8F8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667709" y="4874406"/>
            <a:ext cx="2838492" cy="1509265"/>
            <a:chOff x="-1412126" y="-25855"/>
            <a:chExt cx="5676984" cy="3018530"/>
          </a:xfrm>
        </p:grpSpPr>
        <p:sp>
          <p:nvSpPr>
            <p:cNvPr id="6" name="TextBox 6"/>
            <p:cNvSpPr txBox="1"/>
            <p:nvPr/>
          </p:nvSpPr>
          <p:spPr>
            <a:xfrm>
              <a:off x="-1412126" y="-25855"/>
              <a:ext cx="4264858" cy="497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2085"/>
                </a:lnSpc>
                <a:spcBef>
                  <a:spcPct val="0"/>
                </a:spcBef>
              </a:pPr>
              <a:r>
                <a:rPr lang="en-US" sz="1603" spc="139" dirty="0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PRESENTED BY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0473"/>
              <a:ext cx="4264858" cy="2422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defTabSz="609630">
                <a:lnSpc>
                  <a:spcPts val="2449"/>
                </a:lnSpc>
              </a:pPr>
              <a:r>
                <a:rPr lang="en-US" sz="1749" dirty="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Rupayan Saha</a:t>
              </a:r>
            </a:p>
            <a:p>
              <a:pPr algn="just" defTabSz="609630">
                <a:lnSpc>
                  <a:spcPts val="2449"/>
                </a:lnSpc>
              </a:pPr>
              <a:r>
                <a:rPr lang="en-US" sz="1749" dirty="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Sarthak Chakraborty </a:t>
              </a:r>
            </a:p>
            <a:p>
              <a:pPr algn="just" defTabSz="609630">
                <a:lnSpc>
                  <a:spcPts val="2449"/>
                </a:lnSpc>
              </a:pPr>
              <a:r>
                <a:rPr lang="en-US" sz="1749" dirty="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Abir Lal Manna </a:t>
              </a:r>
            </a:p>
            <a:p>
              <a:pPr algn="just" defTabSz="609630">
                <a:lnSpc>
                  <a:spcPts val="2449"/>
                </a:lnSpc>
              </a:pPr>
              <a:r>
                <a:rPr lang="en-US" sz="1749" dirty="0" err="1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Debasmita</a:t>
              </a:r>
              <a:r>
                <a:rPr lang="en-US" sz="1749" dirty="0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Das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31298" y="6211809"/>
            <a:ext cx="2597113" cy="27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2449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31298" y="5008728"/>
            <a:ext cx="2597113" cy="24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2085"/>
              </a:lnSpc>
              <a:spcBef>
                <a:spcPct val="0"/>
              </a:spcBef>
            </a:pPr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90801" y="268909"/>
            <a:ext cx="6999139" cy="794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73"/>
              </a:lnSpc>
            </a:pPr>
            <a:r>
              <a:rPr lang="en-US" sz="2266" dirty="0">
                <a:solidFill>
                  <a:srgbClr val="F8F8F8"/>
                </a:solidFill>
                <a:latin typeface="Arial Black" panose="020B0A04020102020204" pitchFamily="34" charset="0"/>
                <a:ea typeface="IBM Plex Sans Bold"/>
                <a:cs typeface="IBM Plex Sans Bold"/>
                <a:sym typeface="IBM Plex Sans Bold"/>
              </a:rPr>
              <a:t>University of </a:t>
            </a:r>
            <a:r>
              <a:rPr lang="en-US" sz="2266">
                <a:solidFill>
                  <a:srgbClr val="F8F8F8"/>
                </a:solidFill>
                <a:latin typeface="Arial Black" panose="020B0A04020102020204" pitchFamily="34" charset="0"/>
                <a:ea typeface="IBM Plex Sans Bold"/>
                <a:cs typeface="IBM Plex Sans Bold"/>
                <a:sym typeface="IBM Plex Sans Bold"/>
              </a:rPr>
              <a:t>Engineering &amp; Management</a:t>
            </a:r>
            <a:r>
              <a:rPr lang="en-US" sz="2266" dirty="0">
                <a:solidFill>
                  <a:srgbClr val="F8F8F8"/>
                </a:solidFill>
                <a:latin typeface="Arial Black" panose="020B0A04020102020204" pitchFamily="34" charset="0"/>
                <a:ea typeface="IBM Plex Sans Bold"/>
                <a:cs typeface="IBM Plex Sans Bold"/>
                <a:sym typeface="IBM Plex Sans Bold"/>
              </a:rPr>
              <a:t>, Kolkata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1237" y="-36492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543904">
            <a:off x="-454514" y="5374601"/>
            <a:ext cx="6735977" cy="5437771"/>
          </a:xfrm>
          <a:custGeom>
            <a:avLst/>
            <a:gdLst/>
            <a:ahLst/>
            <a:cxnLst/>
            <a:rect l="l" t="t" r="r" b="b"/>
            <a:pathLst>
              <a:path w="10103966" h="815665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865937" y="6274413"/>
            <a:ext cx="1787185" cy="334862"/>
            <a:chOff x="0" y="0"/>
            <a:chExt cx="3574370" cy="669724"/>
          </a:xfrm>
        </p:grpSpPr>
        <p:sp>
          <p:nvSpPr>
            <p:cNvPr id="5" name="Freeform 5"/>
            <p:cNvSpPr/>
            <p:nvPr/>
          </p:nvSpPr>
          <p:spPr>
            <a:xfrm>
              <a:off x="2904646" y="0"/>
              <a:ext cx="669724" cy="669724"/>
            </a:xfrm>
            <a:custGeom>
              <a:avLst/>
              <a:gdLst/>
              <a:ahLst/>
              <a:cxnLst/>
              <a:rect l="l" t="t" r="r" b="b"/>
              <a:pathLst>
                <a:path w="669724" h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3172573" y="185060"/>
              <a:ext cx="180511" cy="299604"/>
            </a:xfrm>
            <a:custGeom>
              <a:avLst/>
              <a:gdLst/>
              <a:ahLst/>
              <a:cxnLst/>
              <a:rect l="l" t="t" r="r" b="b"/>
              <a:pathLst>
                <a:path w="180511" h="299604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134136"/>
              <a:ext cx="2644160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560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79206" y="5641030"/>
            <a:ext cx="2868538" cy="25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239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66942-9A33-FE73-31AE-506824B7BCE0}"/>
              </a:ext>
            </a:extLst>
          </p:cNvPr>
          <p:cNvSpPr txBox="1"/>
          <p:nvPr/>
        </p:nvSpPr>
        <p:spPr>
          <a:xfrm>
            <a:off x="471948" y="419249"/>
            <a:ext cx="6607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Comparision</a:t>
            </a: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table of different machine learning models</a:t>
            </a:r>
            <a:endParaRPr lang="en-IN" sz="2000" dirty="0">
              <a:solidFill>
                <a:schemeClr val="bg1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093AF8-43B1-3DBD-89A2-7A0AFDDD0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98" y="1609257"/>
            <a:ext cx="7430537" cy="2716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BC244C-0DFC-6A3C-279B-32551D93171D}"/>
              </a:ext>
            </a:extLst>
          </p:cNvPr>
          <p:cNvSpPr txBox="1"/>
          <p:nvPr/>
        </p:nvSpPr>
        <p:spPr>
          <a:xfrm>
            <a:off x="2641125" y="4545266"/>
            <a:ext cx="66072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Best Performing Machine Learning Model: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 Classifier was found to be the best performing Classifier with: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Accuracy: 0.996102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F1 Score : 0.961538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R2 Score : 0.862471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1ED60-8F34-A470-3097-EEE93C5A4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BB4EB0-85E2-B2FC-7123-8F5182D8193C}"/>
              </a:ext>
            </a:extLst>
          </p:cNvPr>
          <p:cNvSpPr/>
          <p:nvPr/>
        </p:nvSpPr>
        <p:spPr>
          <a:xfrm rot="-2415644">
            <a:off x="3943494" y="2889765"/>
            <a:ext cx="10310345" cy="3730470"/>
          </a:xfrm>
          <a:custGeom>
            <a:avLst/>
            <a:gdLst/>
            <a:ahLst/>
            <a:cxnLst/>
            <a:rect l="l" t="t" r="r" b="b"/>
            <a:pathLst>
              <a:path w="15465517" h="5595705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6535490-F17A-F64F-E771-918BAADE1DAC}"/>
              </a:ext>
            </a:extLst>
          </p:cNvPr>
          <p:cNvSpPr txBox="1"/>
          <p:nvPr/>
        </p:nvSpPr>
        <p:spPr>
          <a:xfrm>
            <a:off x="685801" y="610804"/>
            <a:ext cx="6924963" cy="68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600"/>
              </a:lnSpc>
            </a:pPr>
            <a:r>
              <a:rPr lang="en-US" sz="4400" dirty="0">
                <a:solidFill>
                  <a:srgbClr val="01003B"/>
                </a:solidFill>
                <a:latin typeface="Arial Black" panose="020B0A04020102020204" pitchFamily="34" charset="0"/>
                <a:ea typeface="Be Vietnam Ultra-Bold"/>
                <a:cs typeface="Be Vietnam Ultra-Bold"/>
                <a:sym typeface="Be Vietnam Ultra-Bold"/>
              </a:rPr>
              <a:t>Applications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BE19874-B3E3-F725-45E7-6D1156F07A6F}"/>
              </a:ext>
            </a:extLst>
          </p:cNvPr>
          <p:cNvGrpSpPr/>
          <p:nvPr/>
        </p:nvGrpSpPr>
        <p:grpSpPr>
          <a:xfrm>
            <a:off x="9719016" y="637881"/>
            <a:ext cx="1787185" cy="334862"/>
            <a:chOff x="0" y="0"/>
            <a:chExt cx="3574370" cy="66972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F1D78AA-A3B5-4143-B108-14337F7B80D4}"/>
                </a:ext>
              </a:extLst>
            </p:cNvPr>
            <p:cNvSpPr/>
            <p:nvPr/>
          </p:nvSpPr>
          <p:spPr>
            <a:xfrm>
              <a:off x="2904646" y="0"/>
              <a:ext cx="669724" cy="669724"/>
            </a:xfrm>
            <a:custGeom>
              <a:avLst/>
              <a:gdLst/>
              <a:ahLst/>
              <a:cxnLst/>
              <a:rect l="l" t="t" r="r" b="b"/>
              <a:pathLst>
                <a:path w="669724" h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0AEBA96-29D0-4DA1-04A6-D7A14B6CEFD2}"/>
                </a:ext>
              </a:extLst>
            </p:cNvPr>
            <p:cNvSpPr/>
            <p:nvPr/>
          </p:nvSpPr>
          <p:spPr>
            <a:xfrm flipH="1">
              <a:off x="3172573" y="185060"/>
              <a:ext cx="180511" cy="299604"/>
            </a:xfrm>
            <a:custGeom>
              <a:avLst/>
              <a:gdLst/>
              <a:ahLst/>
              <a:cxnLst/>
              <a:rect l="l" t="t" r="r" b="b"/>
              <a:pathLst>
                <a:path w="180511" h="299604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A5175C3-6DCE-4C95-CC48-08AAB119BD6A}"/>
                </a:ext>
              </a:extLst>
            </p:cNvPr>
            <p:cNvSpPr txBox="1"/>
            <p:nvPr/>
          </p:nvSpPr>
          <p:spPr>
            <a:xfrm>
              <a:off x="0" y="134204"/>
              <a:ext cx="2644160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560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9A73F18C-6153-9EBB-F227-DEE37BFC6B4C}"/>
              </a:ext>
            </a:extLst>
          </p:cNvPr>
          <p:cNvSpPr txBox="1"/>
          <p:nvPr/>
        </p:nvSpPr>
        <p:spPr>
          <a:xfrm>
            <a:off x="685800" y="1719115"/>
            <a:ext cx="5936951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Early Detection and Diagnosis.</a:t>
            </a: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Personalized Treatment Plans</a:t>
            </a:r>
            <a:r>
              <a:rPr lang="en-US" sz="2400" dirty="0">
                <a:solidFill>
                  <a:srgbClr val="01003B"/>
                </a:solidFill>
                <a:latin typeface="Bahnschrift" panose="020B0502040204020203" pitchFamily="34" charset="0"/>
                <a:sym typeface="IBM Plex Sans"/>
              </a:rPr>
              <a:t>.</a:t>
            </a: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Telemedicine Integration.</a:t>
            </a: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Decision Support for Clinicians</a:t>
            </a:r>
            <a:r>
              <a:rPr lang="en-IN" sz="2400" b="1" dirty="0"/>
              <a:t>.</a:t>
            </a:r>
            <a:endParaRPr lang="en-US" sz="2400" b="1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defTabSz="609630">
              <a:lnSpc>
                <a:spcPts val="2609"/>
              </a:lnSpc>
            </a:pPr>
            <a:endParaRPr lang="en-US" sz="2400" dirty="0">
              <a:solidFill>
                <a:srgbClr val="01003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defTabSz="609630">
              <a:lnSpc>
                <a:spcPts val="2609"/>
              </a:lnSpc>
            </a:pPr>
            <a:endParaRPr lang="en-US" sz="2400" dirty="0">
              <a:solidFill>
                <a:srgbClr val="01003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1D935-1E84-D3C8-AC56-C50404F79D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51" y="610804"/>
            <a:ext cx="5125027" cy="53979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7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90A37E68-97C3-1079-66AA-7B5C1A1CC6FE}"/>
              </a:ext>
            </a:extLst>
          </p:cNvPr>
          <p:cNvSpPr/>
          <p:nvPr/>
        </p:nvSpPr>
        <p:spPr>
          <a:xfrm>
            <a:off x="0" y="-8198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087569" y="771893"/>
            <a:ext cx="4215653" cy="568708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2439090" algn="l"/>
              </a:tabLst>
            </a:pPr>
            <a:r>
              <a:rPr sz="3600" b="1" spc="472" dirty="0">
                <a:solidFill>
                  <a:schemeClr val="bg1"/>
                </a:solidFill>
                <a:latin typeface="+mn-lt"/>
              </a:rPr>
              <a:t>F</a:t>
            </a:r>
            <a:r>
              <a:rPr sz="3600" b="1" spc="468" dirty="0">
                <a:solidFill>
                  <a:schemeClr val="bg1"/>
                </a:solidFill>
                <a:latin typeface="+mn-lt"/>
              </a:rPr>
              <a:t>U</a:t>
            </a:r>
            <a:r>
              <a:rPr sz="3600" b="1" spc="437" dirty="0">
                <a:solidFill>
                  <a:schemeClr val="bg1"/>
                </a:solidFill>
                <a:latin typeface="+mn-lt"/>
              </a:rPr>
              <a:t>T</a:t>
            </a:r>
            <a:r>
              <a:rPr sz="3600" b="1" spc="468" dirty="0">
                <a:solidFill>
                  <a:schemeClr val="bg1"/>
                </a:solidFill>
                <a:latin typeface="+mn-lt"/>
              </a:rPr>
              <a:t>U</a:t>
            </a:r>
            <a:r>
              <a:rPr sz="3600" b="1" spc="454" dirty="0">
                <a:solidFill>
                  <a:schemeClr val="bg1"/>
                </a:solidFill>
                <a:latin typeface="+mn-lt"/>
              </a:rPr>
              <a:t>R</a:t>
            </a:r>
            <a:r>
              <a:rPr sz="3600" b="1" spc="13" dirty="0">
                <a:solidFill>
                  <a:schemeClr val="bg1"/>
                </a:solidFill>
                <a:latin typeface="+mn-lt"/>
              </a:rPr>
              <a:t>E</a:t>
            </a:r>
            <a:r>
              <a:rPr lang="en-US" sz="3600" b="1" spc="13" dirty="0">
                <a:solidFill>
                  <a:schemeClr val="bg1"/>
                </a:solidFill>
                <a:latin typeface="+mn-lt"/>
              </a:rPr>
              <a:t>   </a:t>
            </a:r>
            <a:r>
              <a:rPr sz="3600" b="1" spc="424" dirty="0">
                <a:solidFill>
                  <a:schemeClr val="bg1"/>
                </a:solidFill>
                <a:latin typeface="+mn-lt"/>
              </a:rPr>
              <a:t>S</a:t>
            </a:r>
            <a:r>
              <a:rPr sz="3600" b="1" spc="410" dirty="0">
                <a:solidFill>
                  <a:schemeClr val="bg1"/>
                </a:solidFill>
                <a:latin typeface="+mn-lt"/>
              </a:rPr>
              <a:t>C</a:t>
            </a:r>
            <a:r>
              <a:rPr sz="3600" b="1" spc="463" dirty="0">
                <a:solidFill>
                  <a:schemeClr val="bg1"/>
                </a:solidFill>
                <a:latin typeface="+mn-lt"/>
              </a:rPr>
              <a:t>O</a:t>
            </a:r>
            <a:r>
              <a:rPr sz="3600" b="1" spc="485" dirty="0">
                <a:solidFill>
                  <a:schemeClr val="bg1"/>
                </a:solidFill>
                <a:latin typeface="+mn-lt"/>
              </a:rPr>
              <a:t>P</a:t>
            </a:r>
            <a:r>
              <a:rPr sz="3600" b="1" spc="13" dirty="0">
                <a:solidFill>
                  <a:schemeClr val="bg1"/>
                </a:solidFill>
                <a:latin typeface="+mn-lt"/>
              </a:rPr>
              <a:t>E</a:t>
            </a:r>
            <a:endParaRPr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653" y="238615"/>
            <a:ext cx="1639196" cy="2203972"/>
          </a:xfrm>
          <a:prstGeom prst="rect">
            <a:avLst/>
          </a:prstGeom>
        </p:spPr>
      </p:pic>
      <p:sp>
        <p:nvSpPr>
          <p:cNvPr id="23" name="Freeform 3">
            <a:extLst>
              <a:ext uri="{FF2B5EF4-FFF2-40B4-BE49-F238E27FC236}">
                <a16:creationId xmlns:a16="http://schemas.microsoft.com/office/drawing/2014/main" id="{B688989D-34AD-9295-5DB3-019E3E2CDC67}"/>
              </a:ext>
            </a:extLst>
          </p:cNvPr>
          <p:cNvSpPr/>
          <p:nvPr/>
        </p:nvSpPr>
        <p:spPr>
          <a:xfrm rot="543904">
            <a:off x="-454514" y="5374601"/>
            <a:ext cx="6735977" cy="5437771"/>
          </a:xfrm>
          <a:custGeom>
            <a:avLst/>
            <a:gdLst/>
            <a:ahLst/>
            <a:cxnLst/>
            <a:rect l="l" t="t" r="r" b="b"/>
            <a:pathLst>
              <a:path w="10103966" h="815665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022923-AC1F-C10D-4895-49E41A9778ED}"/>
              </a:ext>
            </a:extLst>
          </p:cNvPr>
          <p:cNvSpPr txBox="1"/>
          <p:nvPr/>
        </p:nvSpPr>
        <p:spPr>
          <a:xfrm>
            <a:off x="3408381" y="2119316"/>
            <a:ext cx="65187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Bahnschrift" panose="020B0502040204020203" pitchFamily="34" charset="0"/>
              </a:rPr>
              <a:t>1. </a:t>
            </a:r>
            <a:r>
              <a:rPr lang="en-IN" sz="2000" spc="5" dirty="0">
                <a:solidFill>
                  <a:srgbClr val="FFFFFF"/>
                </a:solidFill>
                <a:latin typeface="Bahnschrift" panose="020B0502040204020203" pitchFamily="34" charset="0"/>
                <a:cs typeface="Times New Roman"/>
              </a:rPr>
              <a:t>Integration with Artificial Intelligence.</a:t>
            </a:r>
            <a:endParaRPr lang="en-IN" sz="2000" dirty="0">
              <a:latin typeface="Bahnschrift" panose="020B0502040204020203" pitchFamily="34" charset="0"/>
              <a:cs typeface="Times New Roman"/>
            </a:endParaRPr>
          </a:p>
          <a:p>
            <a:endParaRPr lang="en-IN" sz="2000" dirty="0">
              <a:latin typeface="Bahnschrift" panose="020B0502040204020203" pitchFamily="3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Bahnschrift" panose="020B0502040204020203" pitchFamily="34" charset="0"/>
              </a:rPr>
              <a:t>2. Deploy it in a web app using </a:t>
            </a:r>
            <a:r>
              <a:rPr lang="en-IN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streamlit</a:t>
            </a:r>
            <a:r>
              <a:rPr lang="en-IN" sz="2000" dirty="0">
                <a:solidFill>
                  <a:schemeClr val="bg1"/>
                </a:solidFill>
                <a:latin typeface="Bahnschrift" panose="020B0502040204020203" pitchFamily="34" charset="0"/>
              </a:rPr>
              <a:t> for better user interface.</a:t>
            </a:r>
          </a:p>
          <a:p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Bahnschrift" panose="020B0502040204020203" pitchFamily="34" charset="0"/>
              </a:rPr>
              <a:t>3. Advanced Feature Engineering.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6619452-2626-C78E-9282-DC6FB5F98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865DC94D-5503-FA3D-7407-B6B24B6A7EB4}"/>
              </a:ext>
            </a:extLst>
          </p:cNvPr>
          <p:cNvSpPr/>
          <p:nvPr/>
        </p:nvSpPr>
        <p:spPr>
          <a:xfrm>
            <a:off x="0" y="-8198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9E21B1CB-4B00-1911-FC5A-60EACC8A6A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7569" y="771893"/>
            <a:ext cx="4215653" cy="630263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  <a:tabLst>
                <a:tab pos="2439090" algn="l"/>
              </a:tabLst>
            </a:pPr>
            <a:r>
              <a:rPr lang="en-US" sz="4000" b="1" spc="472" dirty="0">
                <a:solidFill>
                  <a:schemeClr val="bg1"/>
                </a:solidFill>
                <a:latin typeface="+mn-lt"/>
              </a:rPr>
              <a:t>BIBLIOGRAPHY</a:t>
            </a:r>
            <a:endParaRPr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C00FB53A-F098-AAC7-331F-87FCEA76CCE2}"/>
              </a:ext>
            </a:extLst>
          </p:cNvPr>
          <p:cNvSpPr/>
          <p:nvPr/>
        </p:nvSpPr>
        <p:spPr>
          <a:xfrm rot="543904">
            <a:off x="-1095114" y="5790278"/>
            <a:ext cx="6735977" cy="5437771"/>
          </a:xfrm>
          <a:custGeom>
            <a:avLst/>
            <a:gdLst/>
            <a:ahLst/>
            <a:cxnLst/>
            <a:rect l="l" t="t" r="r" b="b"/>
            <a:pathLst>
              <a:path w="10103966" h="815665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A7A6C-FF2E-E7A3-540B-18C84569E3F7}"/>
              </a:ext>
            </a:extLst>
          </p:cNvPr>
          <p:cNvSpPr txBox="1"/>
          <p:nvPr/>
        </p:nvSpPr>
        <p:spPr>
          <a:xfrm>
            <a:off x="2767781" y="1651164"/>
            <a:ext cx="651878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arenR"/>
            </a:pP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Senturk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Zehra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Karapinar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"Early diagnosis of Parkinson’s disease using machine learning algorithms." </a:t>
            </a:r>
            <a:r>
              <a:rPr lang="en-US" sz="1800" i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Medical hypotheses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138 (2020): 109603.</a:t>
            </a:r>
          </a:p>
          <a:p>
            <a:pPr marL="342900" indent="-342900" algn="just">
              <a:buAutoNum type="arabicParenR"/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Tx/>
              <a:buAutoNum type="arabicParenR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improved approach for prediction of Parkinson's disease using machine learning techniques." 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2016 international conference on signal processing, communication, power and embedded system (SCOPES)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IEEE, 2016.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AutoNum type="arabicParenR"/>
            </a:pPr>
            <a:endParaRPr lang="en-US" sz="18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Tx/>
              <a:buAutoNum type="arabicParenR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"Early detection of Parkinson’s disease using deep learning and machine learning." 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Access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8 (2020): 147635-147646.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AutoNum type="arabicParenR"/>
            </a:pP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AutoNum type="arabicParenR"/>
            </a:pP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Tx/>
              <a:buAutoNum type="arabicParenR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Tsanas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Little, M. A.,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McSharry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 E., Spielman, J., &amp;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Ramig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O. (2012). Novel speech signal processing algorithms for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highaccuracy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classification of Parkinson's disease. Biomedical Engineering, IEEE Transactions on, 59(5), 1264-1271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AutoNum type="arabicParenR"/>
            </a:pPr>
            <a:endParaRPr lang="en-IN" sz="16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95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-8010284">
            <a:off x="7516611" y="-1984354"/>
            <a:ext cx="7561927" cy="6104537"/>
          </a:xfrm>
          <a:custGeom>
            <a:avLst/>
            <a:gdLst/>
            <a:ahLst/>
            <a:cxnLst/>
            <a:rect l="l" t="t" r="r" b="b"/>
            <a:pathLst>
              <a:path w="11342890" h="9156806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00127" y="2203451"/>
            <a:ext cx="5191746" cy="113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9600"/>
              </a:lnSpc>
            </a:pPr>
            <a:r>
              <a:rPr lang="en-US" sz="6400" dirty="0">
                <a:solidFill>
                  <a:srgbClr val="F8F8F8"/>
                </a:solidFill>
                <a:latin typeface="Arial Black" panose="020B0A04020102020204" pitchFamily="34" charset="0"/>
                <a:ea typeface="Be Vietnam Ultra-Bold"/>
                <a:cs typeface="Be Vietnam Ultra-Bold"/>
                <a:sym typeface="Be Vietnam Ultra-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rot="-8010284">
            <a:off x="-3571969" y="1949812"/>
            <a:ext cx="10268038" cy="8289107"/>
          </a:xfrm>
          <a:custGeom>
            <a:avLst/>
            <a:gdLst/>
            <a:ahLst/>
            <a:cxnLst/>
            <a:rect l="l" t="t" r="r" b="b"/>
            <a:pathLst>
              <a:path w="15402057" h="12433661">
                <a:moveTo>
                  <a:pt x="0" y="0"/>
                </a:moveTo>
                <a:lnTo>
                  <a:pt x="15402057" y="0"/>
                </a:lnTo>
                <a:lnTo>
                  <a:pt x="15402057" y="12433660"/>
                </a:lnTo>
                <a:lnTo>
                  <a:pt x="0" y="12433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1171338" y="5990590"/>
            <a:ext cx="334862" cy="334862"/>
            <a:chOff x="0" y="0"/>
            <a:chExt cx="669724" cy="6697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9724" cy="669724"/>
            </a:xfrm>
            <a:custGeom>
              <a:avLst/>
              <a:gdLst/>
              <a:ahLst/>
              <a:cxnLst/>
              <a:rect l="l" t="t" r="r" b="b"/>
              <a:pathLst>
                <a:path w="669724" h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267928" y="185060"/>
              <a:ext cx="180511" cy="299604"/>
            </a:xfrm>
            <a:custGeom>
              <a:avLst/>
              <a:gdLst/>
              <a:ahLst/>
              <a:cxnLst/>
              <a:rect l="l" t="t" r="r" b="b"/>
              <a:pathLst>
                <a:path w="180511" h="299604">
                  <a:moveTo>
                    <a:pt x="180511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1" y="299604"/>
                  </a:lnTo>
                  <a:lnTo>
                    <a:pt x="18051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351436" y="681037"/>
            <a:ext cx="5977513" cy="4735217"/>
            <a:chOff x="0" y="-9525"/>
            <a:chExt cx="11955027" cy="947043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1955027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5600"/>
                </a:lnSpc>
              </a:pPr>
              <a:endParaRPr lang="en-US" sz="4667" dirty="0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36004" y="8839199"/>
              <a:ext cx="9773527" cy="621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613"/>
                </a:lnSpc>
              </a:pPr>
              <a:endParaRPr lang="en-US" sz="1867" dirty="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31860" y="216310"/>
            <a:ext cx="558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3600" b="1" dirty="0">
                <a:latin typeface="Arial Black" panose="020B0A04020102020204" pitchFamily="34" charset="0"/>
              </a:rPr>
              <a:t>Why Parkinson’s disease prediction using ml</a:t>
            </a:r>
            <a:r>
              <a:rPr lang="en-US" sz="3600" b="1" dirty="0">
                <a:solidFill>
                  <a:prstClr val="black"/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4" name="Freeform 2"/>
          <p:cNvSpPr/>
          <p:nvPr/>
        </p:nvSpPr>
        <p:spPr>
          <a:xfrm rot="-2415644">
            <a:off x="6994979" y="5060598"/>
            <a:ext cx="8352717" cy="3152351"/>
          </a:xfrm>
          <a:custGeom>
            <a:avLst/>
            <a:gdLst/>
            <a:ahLst/>
            <a:cxnLst/>
            <a:rect l="l" t="t" r="r" b="b"/>
            <a:pathLst>
              <a:path w="15465517" h="5595705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85C01D-E93E-33A2-91CB-1048C17BB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7" y="216310"/>
            <a:ext cx="5977513" cy="64204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A68BE5-D328-FD02-2F6B-A704782F0B14}"/>
              </a:ext>
            </a:extLst>
          </p:cNvPr>
          <p:cNvSpPr txBox="1"/>
          <p:nvPr/>
        </p:nvSpPr>
        <p:spPr>
          <a:xfrm>
            <a:off x="6515601" y="1331202"/>
            <a:ext cx="7688826" cy="3776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endParaRPr lang="en-US" sz="18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Early Detection.</a:t>
            </a:r>
          </a:p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/>
              <a:t>High Accuracy</a:t>
            </a:r>
            <a:r>
              <a:rPr lang="en-IN" dirty="0">
                <a:latin typeface="Bahnschrift" panose="020B0502040204020203" pitchFamily="34" charset="0"/>
              </a:rPr>
              <a:t>.</a:t>
            </a:r>
          </a:p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/>
              <a:t>Multimodal Data Analysis.</a:t>
            </a:r>
            <a:endParaRPr lang="en-IN" sz="2400" dirty="0">
              <a:latin typeface="Bahnschrift" panose="020B0502040204020203" pitchFamily="34" charset="0"/>
            </a:endParaRPr>
          </a:p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/>
              <a:t>Handles Complexity.</a:t>
            </a: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15644">
            <a:off x="3943494" y="2889765"/>
            <a:ext cx="10310345" cy="3730470"/>
          </a:xfrm>
          <a:custGeom>
            <a:avLst/>
            <a:gdLst/>
            <a:ahLst/>
            <a:cxnLst/>
            <a:rect l="l" t="t" r="r" b="b"/>
            <a:pathLst>
              <a:path w="15465517" h="5595705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19016" y="637881"/>
            <a:ext cx="1787185" cy="334862"/>
            <a:chOff x="0" y="0"/>
            <a:chExt cx="3574370" cy="669724"/>
          </a:xfrm>
        </p:grpSpPr>
        <p:sp>
          <p:nvSpPr>
            <p:cNvPr id="4" name="Freeform 4"/>
            <p:cNvSpPr/>
            <p:nvPr/>
          </p:nvSpPr>
          <p:spPr>
            <a:xfrm>
              <a:off x="2904646" y="0"/>
              <a:ext cx="669724" cy="669724"/>
            </a:xfrm>
            <a:custGeom>
              <a:avLst/>
              <a:gdLst/>
              <a:ahLst/>
              <a:cxnLst/>
              <a:rect l="l" t="t" r="r" b="b"/>
              <a:pathLst>
                <a:path w="669724" h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3172573" y="185060"/>
              <a:ext cx="180511" cy="299604"/>
            </a:xfrm>
            <a:custGeom>
              <a:avLst/>
              <a:gdLst/>
              <a:ahLst/>
              <a:cxnLst/>
              <a:rect l="l" t="t" r="r" b="b"/>
              <a:pathLst>
                <a:path w="180511" h="299604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0" y="134204"/>
              <a:ext cx="2644160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560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5800" y="2336198"/>
            <a:ext cx="5636024" cy="305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610" lvl="1" indent="-230305" defTabSz="609630">
              <a:lnSpc>
                <a:spcPts val="2987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Delayed Diagnosis.</a:t>
            </a: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marL="460610" lvl="1" indent="-230305" defTabSz="609630">
              <a:lnSpc>
                <a:spcPts val="2987"/>
              </a:lnSpc>
              <a:buFont typeface="Arial"/>
              <a:buChar char="•"/>
            </a:pP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marL="460610" lvl="1" indent="-230305" defTabSz="609630">
              <a:lnSpc>
                <a:spcPts val="2987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Non-Specific Symptoms</a:t>
            </a:r>
            <a:r>
              <a:rPr lang="en-US" sz="2400" dirty="0">
                <a:solidFill>
                  <a:srgbClr val="01003B"/>
                </a:solidFill>
                <a:latin typeface="Bahnschrift" panose="020B0502040204020203" pitchFamily="34" charset="0"/>
                <a:ea typeface="IBM Plex Sans"/>
                <a:cs typeface="IBM Plex Sans"/>
                <a:sym typeface="IBM Plex Sans"/>
              </a:rPr>
              <a:t>.</a:t>
            </a:r>
          </a:p>
          <a:p>
            <a:pPr marL="460610" lvl="1" indent="-230305" defTabSz="609630">
              <a:lnSpc>
                <a:spcPts val="2987"/>
              </a:lnSpc>
              <a:buFont typeface="Arial"/>
              <a:buChar char="•"/>
            </a:pP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marL="460610" lvl="1" indent="-230305" defTabSz="609630">
              <a:lnSpc>
                <a:spcPts val="2987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Lack of Accessibility and Expensive.</a:t>
            </a:r>
          </a:p>
          <a:p>
            <a:pPr marL="460610" lvl="1" indent="-230305" defTabSz="609630">
              <a:lnSpc>
                <a:spcPts val="2987"/>
              </a:lnSpc>
              <a:buFont typeface="Arial"/>
              <a:buChar char="•"/>
            </a:pPr>
            <a:endParaRPr lang="en-IN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marL="460610" lvl="1" indent="-230305" defTabSz="609630">
              <a:lnSpc>
                <a:spcPts val="2987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Data Complexity.</a:t>
            </a: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defTabSz="609630">
              <a:lnSpc>
                <a:spcPts val="2987"/>
              </a:lnSpc>
            </a:pPr>
            <a:endParaRPr lang="en-US" sz="2400" dirty="0">
              <a:solidFill>
                <a:srgbClr val="01003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9579" y="877904"/>
            <a:ext cx="692496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600"/>
              </a:lnSpc>
            </a:pPr>
            <a:r>
              <a:rPr lang="en-US" sz="4800" dirty="0">
                <a:solidFill>
                  <a:srgbClr val="01003B"/>
                </a:solidFill>
                <a:latin typeface="Arial Black" panose="020B0A04020102020204" pitchFamily="34" charset="0"/>
                <a:ea typeface="Be Vietnam Ultra-Bold"/>
                <a:cs typeface="Be Vietnam Ultra-Bold"/>
                <a:sym typeface="Be Vietnam Ultra-Bold"/>
              </a:rPr>
              <a:t>Problem Statement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0EFE81-D040-70EA-D87C-BFEFE049C2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47" y="1656590"/>
            <a:ext cx="4648849" cy="44964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15644">
            <a:off x="3943494" y="2889765"/>
            <a:ext cx="10310345" cy="3730470"/>
          </a:xfrm>
          <a:custGeom>
            <a:avLst/>
            <a:gdLst/>
            <a:ahLst/>
            <a:cxnLst/>
            <a:rect l="l" t="t" r="r" b="b"/>
            <a:pathLst>
              <a:path w="15465517" h="5595705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5801" y="610804"/>
            <a:ext cx="6924963" cy="68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600"/>
              </a:lnSpc>
            </a:pPr>
            <a:r>
              <a:rPr lang="en-US" sz="4400" dirty="0">
                <a:solidFill>
                  <a:srgbClr val="01003B"/>
                </a:solidFill>
                <a:latin typeface="Arial Black" panose="020B0A04020102020204" pitchFamily="34" charset="0"/>
                <a:ea typeface="Be Vietnam Ultra-Bold"/>
                <a:cs typeface="Be Vietnam Ultra-Bold"/>
                <a:sym typeface="Be Vietnam Ultra-Bold"/>
              </a:rPr>
              <a:t>Proposed Solutions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19016" y="637881"/>
            <a:ext cx="1787185" cy="334862"/>
            <a:chOff x="0" y="0"/>
            <a:chExt cx="3574370" cy="669724"/>
          </a:xfrm>
        </p:grpSpPr>
        <p:sp>
          <p:nvSpPr>
            <p:cNvPr id="8" name="Freeform 8"/>
            <p:cNvSpPr/>
            <p:nvPr/>
          </p:nvSpPr>
          <p:spPr>
            <a:xfrm>
              <a:off x="2904646" y="0"/>
              <a:ext cx="669724" cy="669724"/>
            </a:xfrm>
            <a:custGeom>
              <a:avLst/>
              <a:gdLst/>
              <a:ahLst/>
              <a:cxnLst/>
              <a:rect l="l" t="t" r="r" b="b"/>
              <a:pathLst>
                <a:path w="669724" h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3172573" y="185060"/>
              <a:ext cx="180511" cy="299604"/>
            </a:xfrm>
            <a:custGeom>
              <a:avLst/>
              <a:gdLst/>
              <a:ahLst/>
              <a:cxnLst/>
              <a:rect l="l" t="t" r="r" b="b"/>
              <a:pathLst>
                <a:path w="180511" h="299604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134204"/>
              <a:ext cx="2644160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560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5800" y="1719115"/>
            <a:ext cx="5936951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Feature Extraction.</a:t>
            </a: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Machine Learning Model Development</a:t>
            </a:r>
            <a:r>
              <a:rPr lang="en-US" sz="2400" dirty="0">
                <a:solidFill>
                  <a:srgbClr val="01003B"/>
                </a:solidFill>
                <a:latin typeface="Bahnschrift" panose="020B0502040204020203" pitchFamily="34" charset="0"/>
                <a:sym typeface="IBM Plex Sans"/>
              </a:rPr>
              <a:t>.</a:t>
            </a: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Multimodal Integration.</a:t>
            </a: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marL="518186" lvl="1" indent="-259093" defTabSz="609630">
              <a:lnSpc>
                <a:spcPts val="5880"/>
              </a:lnSpc>
              <a:buFont typeface="Arial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Prediction and Probability Scores</a:t>
            </a:r>
            <a:endParaRPr lang="en-US" sz="2400" dirty="0">
              <a:solidFill>
                <a:srgbClr val="01003B"/>
              </a:solidFill>
              <a:latin typeface="Bahnschrift" panose="020B0502040204020203" pitchFamily="34" charset="0"/>
              <a:ea typeface="IBM Plex Sans"/>
              <a:cs typeface="IBM Plex Sans"/>
              <a:sym typeface="IBM Plex Sans"/>
            </a:endParaRPr>
          </a:p>
          <a:p>
            <a:pPr defTabSz="609630">
              <a:lnSpc>
                <a:spcPts val="2609"/>
              </a:lnSpc>
            </a:pPr>
            <a:endParaRPr lang="en-US" sz="2400" dirty="0">
              <a:solidFill>
                <a:srgbClr val="01003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defTabSz="609630">
              <a:lnSpc>
                <a:spcPts val="2609"/>
              </a:lnSpc>
            </a:pPr>
            <a:endParaRPr lang="en-US" sz="2400" dirty="0">
              <a:solidFill>
                <a:srgbClr val="01003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72A51-C836-3DB9-4747-2F7034528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51" y="1230401"/>
            <a:ext cx="5043948" cy="4670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543904">
            <a:off x="-627152" y="5374475"/>
            <a:ext cx="6735977" cy="5437771"/>
          </a:xfrm>
          <a:custGeom>
            <a:avLst/>
            <a:gdLst/>
            <a:ahLst/>
            <a:cxnLst/>
            <a:rect l="l" t="t" r="r" b="b"/>
            <a:pathLst>
              <a:path w="10103966" h="815665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865937" y="6274413"/>
            <a:ext cx="1787185" cy="334862"/>
            <a:chOff x="0" y="0"/>
            <a:chExt cx="3574370" cy="669724"/>
          </a:xfrm>
        </p:grpSpPr>
        <p:sp>
          <p:nvSpPr>
            <p:cNvPr id="5" name="Freeform 5"/>
            <p:cNvSpPr/>
            <p:nvPr/>
          </p:nvSpPr>
          <p:spPr>
            <a:xfrm>
              <a:off x="2904646" y="0"/>
              <a:ext cx="669724" cy="669724"/>
            </a:xfrm>
            <a:custGeom>
              <a:avLst/>
              <a:gdLst/>
              <a:ahLst/>
              <a:cxnLst/>
              <a:rect l="l" t="t" r="r" b="b"/>
              <a:pathLst>
                <a:path w="669724" h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3172573" y="185060"/>
              <a:ext cx="180511" cy="299604"/>
            </a:xfrm>
            <a:custGeom>
              <a:avLst/>
              <a:gdLst/>
              <a:ahLst/>
              <a:cxnLst/>
              <a:rect l="l" t="t" r="r" b="b"/>
              <a:pathLst>
                <a:path w="180511" h="299604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134136"/>
              <a:ext cx="2644160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560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5524" y="2540609"/>
            <a:ext cx="5335901" cy="1405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600"/>
              </a:lnSpc>
            </a:pPr>
            <a:r>
              <a:rPr lang="en-US" sz="4400" dirty="0">
                <a:solidFill>
                  <a:srgbClr val="F8F8F8"/>
                </a:solidFill>
                <a:latin typeface="Arial Black" panose="020B0A04020102020204" pitchFamily="34" charset="0"/>
                <a:ea typeface="Be Vietnam Ultra-Bold"/>
                <a:cs typeface="Be Vietnam Ultra-Bold"/>
                <a:sym typeface="Be Vietnam Ultra-Bold"/>
              </a:rPr>
              <a:t>Block diagram of the setup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9206" y="5641030"/>
            <a:ext cx="2868538" cy="25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239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906F7E-20C2-B8A4-79EF-C1AB5EDFF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49" y="845574"/>
            <a:ext cx="6313506" cy="47954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543904">
            <a:off x="-656649" y="5555529"/>
            <a:ext cx="6735977" cy="5437771"/>
          </a:xfrm>
          <a:custGeom>
            <a:avLst/>
            <a:gdLst/>
            <a:ahLst/>
            <a:cxnLst/>
            <a:rect l="l" t="t" r="r" b="b"/>
            <a:pathLst>
              <a:path w="10103966" h="815665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865937" y="6274413"/>
            <a:ext cx="1787185" cy="334862"/>
            <a:chOff x="0" y="0"/>
            <a:chExt cx="3574370" cy="669724"/>
          </a:xfrm>
        </p:grpSpPr>
        <p:sp>
          <p:nvSpPr>
            <p:cNvPr id="5" name="Freeform 5"/>
            <p:cNvSpPr/>
            <p:nvPr/>
          </p:nvSpPr>
          <p:spPr>
            <a:xfrm>
              <a:off x="2904646" y="0"/>
              <a:ext cx="669724" cy="669724"/>
            </a:xfrm>
            <a:custGeom>
              <a:avLst/>
              <a:gdLst/>
              <a:ahLst/>
              <a:cxnLst/>
              <a:rect l="l" t="t" r="r" b="b"/>
              <a:pathLst>
                <a:path w="669724" h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3172573" y="185060"/>
              <a:ext cx="180511" cy="299604"/>
            </a:xfrm>
            <a:custGeom>
              <a:avLst/>
              <a:gdLst/>
              <a:ahLst/>
              <a:cxnLst/>
              <a:rect l="l" t="t" r="r" b="b"/>
              <a:pathLst>
                <a:path w="180511" h="299604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134136"/>
              <a:ext cx="2644160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560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79206" y="5641030"/>
            <a:ext cx="2868538" cy="25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239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81D8-AEE4-11E6-717B-3ACF044033E1}"/>
              </a:ext>
            </a:extLst>
          </p:cNvPr>
          <p:cNvSpPr txBox="1"/>
          <p:nvPr/>
        </p:nvSpPr>
        <p:spPr>
          <a:xfrm>
            <a:off x="1044106" y="359098"/>
            <a:ext cx="6607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8F8F8"/>
                </a:solidFill>
                <a:latin typeface="Bahnschrift" panose="020B0502040204020203" pitchFamily="34" charset="0"/>
                <a:ea typeface="Be Vietnam Ultra-Bold"/>
                <a:cs typeface="Be Vietnam Ultra-Bold"/>
                <a:sym typeface="Be Vietnam Ultra-Bold"/>
              </a:rPr>
              <a:t>Features</a:t>
            </a:r>
            <a:endParaRPr lang="en-IN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2976E-16E3-F22F-C058-CE140240ADEC}"/>
              </a:ext>
            </a:extLst>
          </p:cNvPr>
          <p:cNvSpPr txBox="1"/>
          <p:nvPr/>
        </p:nvSpPr>
        <p:spPr>
          <a:xfrm>
            <a:off x="4551395" y="1143691"/>
            <a:ext cx="66072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1. Name - ASCII subject name and recording number </a:t>
            </a:r>
          </a:p>
          <a:p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2. </a:t>
            </a:r>
            <a:r>
              <a:rPr lang="en-IN" dirty="0" err="1">
                <a:solidFill>
                  <a:schemeClr val="bg1"/>
                </a:solidFill>
                <a:latin typeface="Bahnschrift" panose="020B0502040204020203" pitchFamily="34" charset="0"/>
              </a:rPr>
              <a:t>MDVP:Fo</a:t>
            </a:r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(Hz) - Average vocal fundamental frequency </a:t>
            </a:r>
          </a:p>
          <a:p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3. </a:t>
            </a:r>
            <a:r>
              <a:rPr lang="en-IN" dirty="0" err="1">
                <a:solidFill>
                  <a:schemeClr val="bg1"/>
                </a:solidFill>
                <a:latin typeface="Bahnschrift" panose="020B0502040204020203" pitchFamily="34" charset="0"/>
              </a:rPr>
              <a:t>MDVP:Fhi</a:t>
            </a:r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(Hz) - Maximum vocal fundamental frequency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4. </a:t>
            </a:r>
            <a:r>
              <a:rPr lang="en-IN" dirty="0" err="1">
                <a:solidFill>
                  <a:schemeClr val="bg1"/>
                </a:solidFill>
                <a:latin typeface="Bahnschrift" panose="020B0502040204020203" pitchFamily="34" charset="0"/>
              </a:rPr>
              <a:t>MDVP:Flo</a:t>
            </a:r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(Hz) - Minimum vocal fundamental frequency</a:t>
            </a:r>
          </a:p>
          <a:p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5. </a:t>
            </a:r>
            <a:r>
              <a:rPr lang="en-IN" dirty="0" err="1">
                <a:solidFill>
                  <a:schemeClr val="bg1"/>
                </a:solidFill>
                <a:latin typeface="Bahnschrift" panose="020B0502040204020203" pitchFamily="34" charset="0"/>
              </a:rPr>
              <a:t>MDVP:Jitter</a:t>
            </a:r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(%),</a:t>
            </a:r>
            <a:r>
              <a:rPr lang="en-IN" dirty="0" err="1">
                <a:solidFill>
                  <a:schemeClr val="bg1"/>
                </a:solidFill>
                <a:latin typeface="Bahnschrift" panose="020B0502040204020203" pitchFamily="34" charset="0"/>
              </a:rPr>
              <a:t>MDVP:Jitter</a:t>
            </a:r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(Abs),MDVP:RAP,MD </a:t>
            </a:r>
            <a:r>
              <a:rPr lang="en-IN" dirty="0" err="1">
                <a:solidFill>
                  <a:schemeClr val="bg1"/>
                </a:solidFill>
                <a:latin typeface="Bahnschrift" panose="020B0502040204020203" pitchFamily="34" charset="0"/>
              </a:rPr>
              <a:t>VP:PPQ,Jitter:DDP</a:t>
            </a:r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 - Several measures of variation in fundamental frequency</a:t>
            </a:r>
          </a:p>
          <a:p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CDF21-5DC2-9621-BCC4-B1BE26E6FD25}"/>
              </a:ext>
            </a:extLst>
          </p:cNvPr>
          <p:cNvSpPr txBox="1"/>
          <p:nvPr/>
        </p:nvSpPr>
        <p:spPr>
          <a:xfrm>
            <a:off x="4580741" y="4467441"/>
            <a:ext cx="66072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6. </a:t>
            </a:r>
            <a:r>
              <a:rPr lang="en-IN" dirty="0" err="1">
                <a:solidFill>
                  <a:schemeClr val="bg1"/>
                </a:solidFill>
              </a:rPr>
              <a:t>MDVP:Shimmer,MDVP:Shimmer</a:t>
            </a:r>
            <a:r>
              <a:rPr lang="en-IN" dirty="0">
                <a:solidFill>
                  <a:schemeClr val="bg1"/>
                </a:solidFill>
              </a:rPr>
              <a:t>(dB),Shimmer:APQ3, Shimmer:APQ5,MDVP:APQ,Shimmer:DDA - Several measures of variation in amplitude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7. NHR, HNR - Two measures of ratio of noise to tonal components in the voice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D03B87-293E-0BFA-32B1-98426ACF53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20" y="1143691"/>
            <a:ext cx="4070555" cy="48343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543904">
            <a:off x="-1463159" y="4971352"/>
            <a:ext cx="6735977" cy="5437771"/>
          </a:xfrm>
          <a:custGeom>
            <a:avLst/>
            <a:gdLst/>
            <a:ahLst/>
            <a:cxnLst/>
            <a:rect l="l" t="t" r="r" b="b"/>
            <a:pathLst>
              <a:path w="10103966" h="815665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9865937" y="6274413"/>
            <a:ext cx="1787185" cy="334862"/>
            <a:chOff x="0" y="0"/>
            <a:chExt cx="3574370" cy="669724"/>
          </a:xfrm>
        </p:grpSpPr>
        <p:sp>
          <p:nvSpPr>
            <p:cNvPr id="5" name="Freeform 5"/>
            <p:cNvSpPr/>
            <p:nvPr/>
          </p:nvSpPr>
          <p:spPr>
            <a:xfrm>
              <a:off x="2904646" y="0"/>
              <a:ext cx="669724" cy="669724"/>
            </a:xfrm>
            <a:custGeom>
              <a:avLst/>
              <a:gdLst/>
              <a:ahLst/>
              <a:cxnLst/>
              <a:rect l="l" t="t" r="r" b="b"/>
              <a:pathLst>
                <a:path w="669724" h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3172573" y="185060"/>
              <a:ext cx="180511" cy="299604"/>
            </a:xfrm>
            <a:custGeom>
              <a:avLst/>
              <a:gdLst/>
              <a:ahLst/>
              <a:cxnLst/>
              <a:rect l="l" t="t" r="r" b="b"/>
              <a:pathLst>
                <a:path w="180511" h="299604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134136"/>
              <a:ext cx="2644160" cy="38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defTabSz="609630">
                <a:lnSpc>
                  <a:spcPts val="1560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79206" y="5641030"/>
            <a:ext cx="2868538" cy="25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239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8F979-86A7-DBC5-8D14-9F4709A76AFB}"/>
              </a:ext>
            </a:extLst>
          </p:cNvPr>
          <p:cNvSpPr txBox="1"/>
          <p:nvPr/>
        </p:nvSpPr>
        <p:spPr>
          <a:xfrm>
            <a:off x="712106" y="470346"/>
            <a:ext cx="6607276" cy="770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lnSpc>
                <a:spcPts val="5600"/>
              </a:lnSpc>
            </a:pPr>
            <a:r>
              <a:rPr lang="en-US" sz="4400" b="1" dirty="0">
                <a:solidFill>
                  <a:srgbClr val="F8F8F8"/>
                </a:solidFill>
                <a:latin typeface="Bahnschrift" panose="020B0502040204020203" pitchFamily="34" charset="0"/>
                <a:ea typeface="Be Vietnam Ultra-Bold"/>
                <a:cs typeface="Be Vietnam Ultra-Bold"/>
                <a:sym typeface="Be Vietnam Ultra-Bold"/>
              </a:rPr>
              <a:t>Feature Extraction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19A1A4BD-87CE-5135-D3EF-2436E49BD19B}"/>
              </a:ext>
            </a:extLst>
          </p:cNvPr>
          <p:cNvSpPr txBox="1"/>
          <p:nvPr/>
        </p:nvSpPr>
        <p:spPr>
          <a:xfrm>
            <a:off x="5118734" y="1494691"/>
            <a:ext cx="6333490" cy="3991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450">
              <a:spcBef>
                <a:spcPts val="135"/>
              </a:spcBef>
            </a:pPr>
            <a:r>
              <a:rPr sz="2000" b="1" u="sng" spc="2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Bahnschrift" panose="020B0502040204020203" pitchFamily="34" charset="0"/>
                <a:cs typeface="Times New Roman"/>
              </a:rPr>
              <a:t>COMPONENTS</a:t>
            </a:r>
            <a:r>
              <a:rPr sz="2000" b="1" u="sng" spc="2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Bahnschrift" panose="020B0502040204020203" pitchFamily="34" charset="0"/>
                <a:cs typeface="Times New Roman"/>
              </a:rPr>
              <a:t> OF</a:t>
            </a:r>
            <a:r>
              <a:rPr sz="2000" b="1" u="sng" spc="32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Bahnschrift" panose="020B0502040204020203" pitchFamily="34" charset="0"/>
                <a:cs typeface="Times New Roman"/>
              </a:rPr>
              <a:t> </a:t>
            </a:r>
            <a:r>
              <a:rPr sz="2000" b="1" u="sng" spc="2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Bahnschrift" panose="020B0502040204020203" pitchFamily="34" charset="0"/>
                <a:cs typeface="Times New Roman"/>
              </a:rPr>
              <a:t>CONFUSION </a:t>
            </a:r>
            <a:r>
              <a:rPr sz="2000" b="1" u="sng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Bahnschrift" panose="020B0502040204020203" pitchFamily="34" charset="0"/>
                <a:cs typeface="Times New Roman"/>
              </a:rPr>
              <a:t>MATRIX</a:t>
            </a:r>
            <a:endParaRPr sz="2000" u="sng" dirty="0">
              <a:solidFill>
                <a:schemeClr val="bg1"/>
              </a:solidFill>
              <a:latin typeface="Bahnschrift" panose="020B0502040204020203" pitchFamily="34" charset="0"/>
              <a:cs typeface="Times New Roman"/>
            </a:endParaRPr>
          </a:p>
          <a:p>
            <a:pPr>
              <a:spcBef>
                <a:spcPts val="5"/>
              </a:spcBef>
            </a:pPr>
            <a:endParaRPr sz="1600" dirty="0">
              <a:solidFill>
                <a:schemeClr val="bg1"/>
              </a:solidFill>
              <a:latin typeface="Bahnschrift" panose="020B0502040204020203" pitchFamily="34" charset="0"/>
              <a:cs typeface="Times New Roman"/>
            </a:endParaRPr>
          </a:p>
          <a:p>
            <a:pPr marL="201295" indent="-189230">
              <a:buFont typeface="Arial MT"/>
              <a:buChar char="•"/>
              <a:tabLst>
                <a:tab pos="201295" algn="l"/>
                <a:tab pos="201930" algn="l"/>
              </a:tabLst>
            </a:pPr>
            <a:r>
              <a:rPr b="1" spc="-2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True</a:t>
            </a:r>
            <a:r>
              <a:rPr b="1"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Positive</a:t>
            </a:r>
            <a:r>
              <a:rPr b="1" spc="-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b="1"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(TP):</a:t>
            </a:r>
            <a:r>
              <a:rPr b="1" spc="-1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The </a:t>
            </a:r>
            <a:r>
              <a:rPr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number</a:t>
            </a:r>
            <a:r>
              <a:rPr spc="3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of</a:t>
            </a:r>
            <a:r>
              <a:rPr spc="1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instances</a:t>
            </a:r>
            <a:r>
              <a:rPr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correctly</a:t>
            </a:r>
            <a:r>
              <a:rPr spc="-2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predicted</a:t>
            </a:r>
            <a:r>
              <a:rPr spc="-2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1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as</a:t>
            </a:r>
            <a:r>
              <a:rPr spc="2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positive.</a:t>
            </a:r>
            <a:endParaRPr lang="en-US" spc="5" dirty="0">
              <a:solidFill>
                <a:schemeClr val="bg1"/>
              </a:solidFill>
              <a:latin typeface="Bahnschrift" panose="020B0502040204020203" pitchFamily="34" charset="0"/>
              <a:cs typeface="Times New Roman"/>
            </a:endParaRPr>
          </a:p>
          <a:p>
            <a:pPr marL="12065">
              <a:tabLst>
                <a:tab pos="201295" algn="l"/>
                <a:tab pos="201930" algn="l"/>
              </a:tabLst>
            </a:pPr>
            <a:endParaRPr dirty="0">
              <a:solidFill>
                <a:schemeClr val="bg1"/>
              </a:solidFill>
              <a:latin typeface="Bahnschrift" panose="020B0502040204020203" pitchFamily="34" charset="0"/>
              <a:cs typeface="Times New Roman"/>
            </a:endParaRPr>
          </a:p>
          <a:p>
            <a:pPr marL="201295" indent="-189230">
              <a:spcBef>
                <a:spcPts val="25"/>
              </a:spcBef>
              <a:buFont typeface="Arial MT"/>
              <a:buChar char="•"/>
              <a:tabLst>
                <a:tab pos="201295" algn="l"/>
                <a:tab pos="201930" algn="l"/>
              </a:tabLst>
            </a:pPr>
            <a:r>
              <a:rPr b="1" spc="-2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True</a:t>
            </a:r>
            <a:r>
              <a:rPr b="1"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Negative (TN):</a:t>
            </a:r>
            <a:r>
              <a:rPr b="1" spc="-1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The</a:t>
            </a:r>
            <a:r>
              <a:rPr spc="2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number</a:t>
            </a:r>
            <a:r>
              <a:rPr spc="3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of</a:t>
            </a:r>
            <a:r>
              <a:rPr spc="1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instances</a:t>
            </a:r>
            <a:r>
              <a:rPr spc="-1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correctly</a:t>
            </a:r>
            <a:r>
              <a:rPr spc="-1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predicted</a:t>
            </a:r>
            <a:r>
              <a:rPr spc="-2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1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as</a:t>
            </a:r>
            <a:r>
              <a:rPr spc="1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negative.</a:t>
            </a:r>
            <a:endParaRPr lang="en-US" spc="5" dirty="0">
              <a:solidFill>
                <a:schemeClr val="bg1"/>
              </a:solidFill>
              <a:latin typeface="Bahnschrift" panose="020B0502040204020203" pitchFamily="34" charset="0"/>
              <a:cs typeface="Times New Roman"/>
            </a:endParaRPr>
          </a:p>
          <a:p>
            <a:pPr marL="12065">
              <a:spcBef>
                <a:spcPts val="25"/>
              </a:spcBef>
              <a:tabLst>
                <a:tab pos="201295" algn="l"/>
                <a:tab pos="201930" algn="l"/>
              </a:tabLst>
            </a:pPr>
            <a:endParaRPr dirty="0">
              <a:solidFill>
                <a:schemeClr val="bg1"/>
              </a:solidFill>
              <a:latin typeface="Bahnschrift" panose="020B0502040204020203" pitchFamily="34" charset="0"/>
              <a:cs typeface="Times New Roman"/>
            </a:endParaRPr>
          </a:p>
          <a:p>
            <a:pPr marL="201295" marR="127000" indent="-189230">
              <a:lnSpc>
                <a:spcPct val="101600"/>
              </a:lnSpc>
              <a:buFont typeface="Arial MT"/>
              <a:buChar char="•"/>
              <a:tabLst>
                <a:tab pos="201295" algn="l"/>
                <a:tab pos="201930" algn="l"/>
              </a:tabLst>
            </a:pPr>
            <a:r>
              <a:rPr b="1"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False Positive (FP):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The </a:t>
            </a:r>
            <a:r>
              <a:rPr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number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of instances incorrectly predicted </a:t>
            </a:r>
            <a:r>
              <a:rPr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as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positive when they </a:t>
            </a:r>
            <a:r>
              <a:rPr spc="-31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are</a:t>
            </a:r>
            <a:r>
              <a:rPr spc="-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actually</a:t>
            </a:r>
            <a:r>
              <a:rPr spc="-3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negative.</a:t>
            </a:r>
            <a:r>
              <a:rPr spc="-9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Also known</a:t>
            </a:r>
            <a:r>
              <a:rPr spc="3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as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a</a:t>
            </a:r>
            <a:r>
              <a:rPr spc="-3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Type</a:t>
            </a:r>
            <a:r>
              <a:rPr spc="6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I</a:t>
            </a:r>
            <a:r>
              <a:rPr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-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error.</a:t>
            </a:r>
            <a:endParaRPr lang="en-US" spc="-5" dirty="0">
              <a:solidFill>
                <a:schemeClr val="bg1"/>
              </a:solidFill>
              <a:latin typeface="Bahnschrift" panose="020B0502040204020203" pitchFamily="34" charset="0"/>
              <a:cs typeface="Times New Roman"/>
            </a:endParaRPr>
          </a:p>
          <a:p>
            <a:pPr marL="12065" marR="127000">
              <a:lnSpc>
                <a:spcPct val="101600"/>
              </a:lnSpc>
              <a:tabLst>
                <a:tab pos="201295" algn="l"/>
                <a:tab pos="201930" algn="l"/>
              </a:tabLst>
            </a:pPr>
            <a:endParaRPr dirty="0">
              <a:solidFill>
                <a:schemeClr val="bg1"/>
              </a:solidFill>
              <a:latin typeface="Bahnschrift" panose="020B0502040204020203" pitchFamily="34" charset="0"/>
              <a:cs typeface="Times New Roman"/>
            </a:endParaRPr>
          </a:p>
          <a:p>
            <a:pPr marL="201295" marR="5080" indent="-189230">
              <a:lnSpc>
                <a:spcPts val="1580"/>
              </a:lnSpc>
              <a:spcBef>
                <a:spcPts val="60"/>
              </a:spcBef>
              <a:buFont typeface="Arial MT"/>
              <a:buChar char="•"/>
              <a:tabLst>
                <a:tab pos="201295" algn="l"/>
                <a:tab pos="201930" algn="l"/>
              </a:tabLst>
            </a:pPr>
            <a:r>
              <a:rPr b="1"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False Negative (FN):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The </a:t>
            </a:r>
            <a:r>
              <a:rPr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number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of instances incorrectly predicted </a:t>
            </a:r>
            <a:r>
              <a:rPr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as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negative </a:t>
            </a:r>
            <a:r>
              <a:rPr spc="1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when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they </a:t>
            </a:r>
            <a:r>
              <a:rPr spc="-31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are</a:t>
            </a:r>
            <a:r>
              <a:rPr spc="-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actually</a:t>
            </a:r>
            <a:r>
              <a:rPr spc="-3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positive.</a:t>
            </a:r>
            <a:r>
              <a:rPr spc="-9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Also known</a:t>
            </a:r>
            <a:r>
              <a:rPr spc="1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1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as</a:t>
            </a:r>
            <a:r>
              <a:rPr spc="-1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a</a:t>
            </a:r>
            <a:r>
              <a:rPr spc="-3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Type</a:t>
            </a:r>
            <a:r>
              <a:rPr spc="50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II</a:t>
            </a:r>
            <a:r>
              <a:rPr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 </a:t>
            </a:r>
            <a:r>
              <a:rPr spc="-5" dirty="0">
                <a:solidFill>
                  <a:schemeClr val="bg1"/>
                </a:solidFill>
                <a:latin typeface="Bahnschrift" panose="020B0502040204020203" pitchFamily="34" charset="0"/>
                <a:cs typeface="Times New Roman"/>
              </a:rPr>
              <a:t>error.</a:t>
            </a:r>
            <a:endParaRPr dirty="0">
              <a:solidFill>
                <a:schemeClr val="bg1"/>
              </a:solidFill>
              <a:latin typeface="Bahnschrift" panose="020B0502040204020203" pitchFamily="34" charset="0"/>
              <a:cs typeface="Times New Roman"/>
            </a:endParaRPr>
          </a:p>
        </p:txBody>
      </p:sp>
      <p:pic>
        <p:nvPicPr>
          <p:cNvPr id="19" name="object 10">
            <a:extLst>
              <a:ext uri="{FF2B5EF4-FFF2-40B4-BE49-F238E27FC236}">
                <a16:creationId xmlns:a16="http://schemas.microsoft.com/office/drawing/2014/main" id="{2EF798A8-88E7-CBBA-8ECE-BF173274C8A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2106" y="1575590"/>
            <a:ext cx="3958217" cy="3302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>
            <a:extLst>
              <a:ext uri="{FF2B5EF4-FFF2-40B4-BE49-F238E27FC236}">
                <a16:creationId xmlns:a16="http://schemas.microsoft.com/office/drawing/2014/main" id="{FC3554F7-765F-53C1-946C-97E455A462EE}"/>
              </a:ext>
            </a:extLst>
          </p:cNvPr>
          <p:cNvSpPr/>
          <p:nvPr/>
        </p:nvSpPr>
        <p:spPr>
          <a:xfrm>
            <a:off x="0" y="-248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2" name="object 2"/>
          <p:cNvGrpSpPr/>
          <p:nvPr/>
        </p:nvGrpSpPr>
        <p:grpSpPr>
          <a:xfrm>
            <a:off x="1658471" y="929843"/>
            <a:ext cx="8875059" cy="4993341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732" y="2118359"/>
              <a:ext cx="1126235" cy="17038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5571" y="2583180"/>
              <a:ext cx="2052828" cy="41330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7051" y="4067555"/>
              <a:ext cx="8388350" cy="20320"/>
            </a:xfrm>
            <a:custGeom>
              <a:avLst/>
              <a:gdLst/>
              <a:ahLst/>
              <a:cxnLst/>
              <a:rect l="l" t="t" r="r" b="b"/>
              <a:pathLst>
                <a:path w="8388350" h="20320">
                  <a:moveTo>
                    <a:pt x="0" y="19811"/>
                  </a:moveTo>
                  <a:lnTo>
                    <a:pt x="8388096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19072" y="3941064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138683" y="275843"/>
                  </a:moveTo>
                  <a:lnTo>
                    <a:pt x="95000" y="268736"/>
                  </a:lnTo>
                  <a:lnTo>
                    <a:pt x="56948" y="248972"/>
                  </a:lnTo>
                  <a:lnTo>
                    <a:pt x="26871" y="218895"/>
                  </a:lnTo>
                  <a:lnTo>
                    <a:pt x="7107" y="180843"/>
                  </a:lnTo>
                  <a:lnTo>
                    <a:pt x="0" y="137160"/>
                  </a:lnTo>
                  <a:lnTo>
                    <a:pt x="7107" y="93634"/>
                  </a:lnTo>
                  <a:lnTo>
                    <a:pt x="26871" y="55961"/>
                  </a:lnTo>
                  <a:lnTo>
                    <a:pt x="56948" y="26334"/>
                  </a:lnTo>
                  <a:lnTo>
                    <a:pt x="95000" y="6949"/>
                  </a:lnTo>
                  <a:lnTo>
                    <a:pt x="138683" y="0"/>
                  </a:lnTo>
                  <a:lnTo>
                    <a:pt x="182209" y="6949"/>
                  </a:lnTo>
                  <a:lnTo>
                    <a:pt x="219882" y="26334"/>
                  </a:lnTo>
                  <a:lnTo>
                    <a:pt x="249509" y="55961"/>
                  </a:lnTo>
                  <a:lnTo>
                    <a:pt x="268894" y="93634"/>
                  </a:lnTo>
                  <a:lnTo>
                    <a:pt x="275843" y="137160"/>
                  </a:lnTo>
                  <a:lnTo>
                    <a:pt x="268894" y="180843"/>
                  </a:lnTo>
                  <a:lnTo>
                    <a:pt x="249509" y="218895"/>
                  </a:lnTo>
                  <a:lnTo>
                    <a:pt x="219882" y="248972"/>
                  </a:lnTo>
                  <a:lnTo>
                    <a:pt x="182209" y="268736"/>
                  </a:lnTo>
                  <a:lnTo>
                    <a:pt x="138683" y="275843"/>
                  </a:lnTo>
                  <a:close/>
                </a:path>
              </a:pathLst>
            </a:custGeom>
            <a:solidFill>
              <a:srgbClr val="131111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85240" y="2204029"/>
            <a:ext cx="452718" cy="407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06867">
              <a:lnSpc>
                <a:spcPts val="3058"/>
              </a:lnSpc>
            </a:pPr>
            <a:r>
              <a:rPr sz="3221" spc="291" dirty="0">
                <a:solidFill>
                  <a:srgbClr val="FFFBFB"/>
                </a:solidFill>
                <a:latin typeface="Calibri"/>
                <a:cs typeface="Calibri"/>
              </a:rPr>
              <a:t>0</a:t>
            </a:r>
            <a:r>
              <a:rPr sz="3221" spc="-4" dirty="0">
                <a:solidFill>
                  <a:srgbClr val="FFFBFB"/>
                </a:solidFill>
                <a:latin typeface="Calibri"/>
                <a:cs typeface="Calibri"/>
              </a:rPr>
              <a:t>1</a:t>
            </a:r>
            <a:endParaRPr sz="3221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36955" y="3837379"/>
            <a:ext cx="2187286" cy="1595614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481318" defTabSz="806867">
              <a:spcBef>
                <a:spcPts val="106"/>
              </a:spcBef>
            </a:pPr>
            <a:r>
              <a:rPr sz="1412" b="1" u="sng" spc="97" dirty="0">
                <a:solidFill>
                  <a:srgbClr val="231F1F"/>
                </a:solidFill>
                <a:latin typeface="Calibri"/>
                <a:cs typeface="Calibri"/>
              </a:rPr>
              <a:t>SVM</a:t>
            </a:r>
            <a:endParaRPr sz="1412" u="sng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177623" marR="4483" indent="-166977" defTabSz="806867">
              <a:lnSpc>
                <a:spcPct val="104500"/>
              </a:lnSpc>
              <a:spcBef>
                <a:spcPts val="1077"/>
              </a:spcBef>
              <a:buFont typeface="PMingLiU-ExtB"/>
              <a:buChar char="▪"/>
              <a:tabLst>
                <a:tab pos="178183" algn="l"/>
              </a:tabLst>
            </a:pPr>
            <a:r>
              <a:rPr sz="1200" spc="49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SVM</a:t>
            </a:r>
            <a:r>
              <a:rPr sz="1200" spc="159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44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is</a:t>
            </a:r>
            <a:r>
              <a:rPr sz="1200" spc="14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4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an</a:t>
            </a:r>
            <a:r>
              <a:rPr sz="1200" spc="15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75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authorised </a:t>
            </a:r>
            <a:r>
              <a:rPr sz="1200" spc="-207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66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method</a:t>
            </a:r>
            <a:r>
              <a:rPr sz="1200" spc="17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4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of</a:t>
            </a:r>
            <a:r>
              <a:rPr sz="1200" spc="168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machine</a:t>
            </a:r>
            <a:endParaRPr sz="120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  <a:p>
            <a:pPr marL="177623" marR="64998" defTabSz="806867">
              <a:lnSpc>
                <a:spcPts val="1218"/>
              </a:lnSpc>
              <a:spcBef>
                <a:spcPts val="40"/>
              </a:spcBef>
            </a:pPr>
            <a:r>
              <a:rPr sz="120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learning</a:t>
            </a:r>
            <a:r>
              <a:rPr sz="1200" spc="163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57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that</a:t>
            </a:r>
            <a:r>
              <a:rPr sz="1200" spc="163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53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can</a:t>
            </a:r>
            <a:r>
              <a:rPr sz="1200" spc="154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4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be </a:t>
            </a:r>
            <a:r>
              <a:rPr sz="1200" spc="-20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6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used</a:t>
            </a:r>
            <a:r>
              <a:rPr sz="1200" spc="159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35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to</a:t>
            </a:r>
            <a:r>
              <a:rPr sz="1200" spc="17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decipher</a:t>
            </a:r>
            <a:endParaRPr sz="120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  <a:p>
            <a:pPr marL="177623" defTabSz="806867">
              <a:lnSpc>
                <a:spcPts val="1156"/>
              </a:lnSpc>
            </a:pPr>
            <a:r>
              <a:rPr sz="120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systemization</a:t>
            </a:r>
            <a:r>
              <a:rPr sz="1200" spc="14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53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and</a:t>
            </a:r>
            <a:endParaRPr sz="120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  <a:p>
            <a:pPr marL="177623" marR="441535" defTabSz="806867">
              <a:lnSpc>
                <a:spcPct val="103699"/>
              </a:lnSpc>
              <a:spcBef>
                <a:spcPts val="9"/>
              </a:spcBef>
            </a:pPr>
            <a:r>
              <a:rPr sz="1200" spc="57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dire</a:t>
            </a:r>
            <a:r>
              <a:rPr sz="1200" spc="6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66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straits </a:t>
            </a:r>
            <a:r>
              <a:rPr sz="1200" spc="4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of </a:t>
            </a:r>
            <a:r>
              <a:rPr sz="1200" spc="-207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re</a:t>
            </a:r>
            <a:r>
              <a:rPr sz="1200" spc="88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t</a:t>
            </a:r>
            <a:r>
              <a:rPr sz="120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r</a:t>
            </a:r>
            <a:r>
              <a:rPr sz="1200" spc="79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ogr</a:t>
            </a:r>
            <a:r>
              <a:rPr sz="1200" spc="84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e</a:t>
            </a:r>
            <a:r>
              <a:rPr sz="1200" spc="88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s</a:t>
            </a:r>
            <a:r>
              <a:rPr sz="1200" spc="75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s</a:t>
            </a:r>
            <a:r>
              <a:rPr sz="1200" spc="88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i</a:t>
            </a:r>
            <a:r>
              <a:rPr sz="1200" spc="79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on</a:t>
            </a:r>
            <a:r>
              <a:rPr sz="971" dirty="0">
                <a:solidFill>
                  <a:srgbClr val="231F1F"/>
                </a:solidFill>
                <a:latin typeface="Calibri"/>
                <a:cs typeface="Calibri"/>
              </a:rPr>
              <a:t>.</a:t>
            </a:r>
            <a:endParaRPr sz="97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35121" y="1708436"/>
            <a:ext cx="2977403" cy="1860176"/>
            <a:chOff x="3392423" y="2109216"/>
            <a:chExt cx="3374390" cy="210820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2423" y="2109216"/>
              <a:ext cx="1121664" cy="17053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99331" y="3941064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138684" y="275843"/>
                  </a:moveTo>
                  <a:lnTo>
                    <a:pt x="95000" y="268736"/>
                  </a:lnTo>
                  <a:lnTo>
                    <a:pt x="56948" y="248972"/>
                  </a:lnTo>
                  <a:lnTo>
                    <a:pt x="26871" y="218895"/>
                  </a:lnTo>
                  <a:lnTo>
                    <a:pt x="7107" y="180843"/>
                  </a:lnTo>
                  <a:lnTo>
                    <a:pt x="0" y="137160"/>
                  </a:lnTo>
                  <a:lnTo>
                    <a:pt x="7107" y="93634"/>
                  </a:lnTo>
                  <a:lnTo>
                    <a:pt x="26871" y="55961"/>
                  </a:lnTo>
                  <a:lnTo>
                    <a:pt x="56948" y="26334"/>
                  </a:lnTo>
                  <a:lnTo>
                    <a:pt x="95000" y="6949"/>
                  </a:lnTo>
                  <a:lnTo>
                    <a:pt x="138684" y="0"/>
                  </a:lnTo>
                  <a:lnTo>
                    <a:pt x="182209" y="6949"/>
                  </a:lnTo>
                  <a:lnTo>
                    <a:pt x="219882" y="26334"/>
                  </a:lnTo>
                  <a:lnTo>
                    <a:pt x="249509" y="55961"/>
                  </a:lnTo>
                  <a:lnTo>
                    <a:pt x="268894" y="93634"/>
                  </a:lnTo>
                  <a:lnTo>
                    <a:pt x="275844" y="137160"/>
                  </a:lnTo>
                  <a:lnTo>
                    <a:pt x="268894" y="180843"/>
                  </a:lnTo>
                  <a:lnTo>
                    <a:pt x="249509" y="218895"/>
                  </a:lnTo>
                  <a:lnTo>
                    <a:pt x="219882" y="248972"/>
                  </a:lnTo>
                  <a:lnTo>
                    <a:pt x="182209" y="268736"/>
                  </a:lnTo>
                  <a:lnTo>
                    <a:pt x="138684" y="275843"/>
                  </a:lnTo>
                  <a:close/>
                </a:path>
              </a:pathLst>
            </a:custGeom>
            <a:solidFill>
              <a:srgbClr val="131111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0323" y="2135124"/>
              <a:ext cx="1126235" cy="17038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50279" y="3933443"/>
              <a:ext cx="274320" cy="276225"/>
            </a:xfrm>
            <a:custGeom>
              <a:avLst/>
              <a:gdLst/>
              <a:ahLst/>
              <a:cxnLst/>
              <a:rect l="l" t="t" r="r" b="b"/>
              <a:pathLst>
                <a:path w="274320" h="276225">
                  <a:moveTo>
                    <a:pt x="137160" y="275843"/>
                  </a:moveTo>
                  <a:lnTo>
                    <a:pt x="93634" y="268736"/>
                  </a:lnTo>
                  <a:lnTo>
                    <a:pt x="55961" y="248972"/>
                  </a:lnTo>
                  <a:lnTo>
                    <a:pt x="26334" y="218895"/>
                  </a:lnTo>
                  <a:lnTo>
                    <a:pt x="6949" y="180843"/>
                  </a:lnTo>
                  <a:lnTo>
                    <a:pt x="0" y="137160"/>
                  </a:lnTo>
                  <a:lnTo>
                    <a:pt x="6949" y="93634"/>
                  </a:lnTo>
                  <a:lnTo>
                    <a:pt x="26334" y="55961"/>
                  </a:lnTo>
                  <a:lnTo>
                    <a:pt x="55961" y="26334"/>
                  </a:lnTo>
                  <a:lnTo>
                    <a:pt x="93634" y="6949"/>
                  </a:lnTo>
                  <a:lnTo>
                    <a:pt x="137160" y="0"/>
                  </a:lnTo>
                  <a:lnTo>
                    <a:pt x="180685" y="6949"/>
                  </a:lnTo>
                  <a:lnTo>
                    <a:pt x="218358" y="26334"/>
                  </a:lnTo>
                  <a:lnTo>
                    <a:pt x="247985" y="55961"/>
                  </a:lnTo>
                  <a:lnTo>
                    <a:pt x="267370" y="93634"/>
                  </a:lnTo>
                  <a:lnTo>
                    <a:pt x="274320" y="137160"/>
                  </a:lnTo>
                  <a:lnTo>
                    <a:pt x="267370" y="180843"/>
                  </a:lnTo>
                  <a:lnTo>
                    <a:pt x="247985" y="218895"/>
                  </a:lnTo>
                  <a:lnTo>
                    <a:pt x="218358" y="248972"/>
                  </a:lnTo>
                  <a:lnTo>
                    <a:pt x="180685" y="268736"/>
                  </a:lnTo>
                  <a:lnTo>
                    <a:pt x="137160" y="275843"/>
                  </a:lnTo>
                  <a:close/>
                </a:path>
              </a:pathLst>
            </a:custGeom>
            <a:solidFill>
              <a:srgbClr val="131111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10792" y="2070466"/>
            <a:ext cx="2487146" cy="50639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defTabSz="806867">
              <a:spcBef>
                <a:spcPts val="84"/>
              </a:spcBef>
              <a:tabLst>
                <a:tab pos="2022770" algn="l"/>
              </a:tabLst>
            </a:pPr>
            <a:r>
              <a:rPr sz="3221" spc="326" dirty="0">
                <a:solidFill>
                  <a:srgbClr val="FFFBFB"/>
                </a:solidFill>
                <a:latin typeface="Calibri"/>
                <a:cs typeface="Calibri"/>
              </a:rPr>
              <a:t>0</a:t>
            </a:r>
            <a:r>
              <a:rPr sz="3221" spc="-4" dirty="0">
                <a:solidFill>
                  <a:srgbClr val="FFFBFB"/>
                </a:solidFill>
                <a:latin typeface="Calibri"/>
                <a:cs typeface="Calibri"/>
              </a:rPr>
              <a:t>2</a:t>
            </a:r>
            <a:r>
              <a:rPr sz="3221" dirty="0">
                <a:solidFill>
                  <a:srgbClr val="FFFBFB"/>
                </a:solidFill>
                <a:latin typeface="Calibri"/>
                <a:cs typeface="Calibri"/>
              </a:rPr>
              <a:t>	</a:t>
            </a:r>
            <a:r>
              <a:rPr sz="3221" spc="291" dirty="0">
                <a:solidFill>
                  <a:srgbClr val="FFFBFB"/>
                </a:solidFill>
                <a:latin typeface="Calibri"/>
                <a:cs typeface="Calibri"/>
              </a:rPr>
              <a:t>0</a:t>
            </a:r>
            <a:r>
              <a:rPr sz="3221" spc="-4" dirty="0">
                <a:solidFill>
                  <a:srgbClr val="FFFBFB"/>
                </a:solidFill>
                <a:latin typeface="Calibri"/>
                <a:cs typeface="Calibri"/>
              </a:rPr>
              <a:t>3</a:t>
            </a:r>
            <a:endParaRPr sz="3221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52415" y="1875864"/>
            <a:ext cx="993962" cy="1838325"/>
            <a:chOff x="7586471" y="2125979"/>
            <a:chExt cx="1126490" cy="208343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6471" y="2125979"/>
              <a:ext cx="1126235" cy="17053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011668" y="3933443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137159" y="275843"/>
                  </a:moveTo>
                  <a:lnTo>
                    <a:pt x="94219" y="268736"/>
                  </a:lnTo>
                  <a:lnTo>
                    <a:pt x="56619" y="248972"/>
                  </a:lnTo>
                  <a:lnTo>
                    <a:pt x="26773" y="218895"/>
                  </a:lnTo>
                  <a:lnTo>
                    <a:pt x="7095" y="180843"/>
                  </a:lnTo>
                  <a:lnTo>
                    <a:pt x="0" y="137160"/>
                  </a:lnTo>
                  <a:lnTo>
                    <a:pt x="7095" y="93634"/>
                  </a:lnTo>
                  <a:lnTo>
                    <a:pt x="26773" y="55961"/>
                  </a:lnTo>
                  <a:lnTo>
                    <a:pt x="56619" y="26334"/>
                  </a:lnTo>
                  <a:lnTo>
                    <a:pt x="94219" y="6949"/>
                  </a:lnTo>
                  <a:lnTo>
                    <a:pt x="137159" y="0"/>
                  </a:lnTo>
                  <a:lnTo>
                    <a:pt x="180843" y="6949"/>
                  </a:lnTo>
                  <a:lnTo>
                    <a:pt x="218895" y="26334"/>
                  </a:lnTo>
                  <a:lnTo>
                    <a:pt x="248972" y="55961"/>
                  </a:lnTo>
                  <a:lnTo>
                    <a:pt x="268736" y="93634"/>
                  </a:lnTo>
                  <a:lnTo>
                    <a:pt x="275843" y="137160"/>
                  </a:lnTo>
                  <a:lnTo>
                    <a:pt x="268736" y="180843"/>
                  </a:lnTo>
                  <a:lnTo>
                    <a:pt x="248972" y="218895"/>
                  </a:lnTo>
                  <a:lnTo>
                    <a:pt x="218895" y="248972"/>
                  </a:lnTo>
                  <a:lnTo>
                    <a:pt x="180843" y="268736"/>
                  </a:lnTo>
                  <a:lnTo>
                    <a:pt x="137159" y="275843"/>
                  </a:lnTo>
                  <a:close/>
                </a:path>
              </a:pathLst>
            </a:custGeom>
            <a:solidFill>
              <a:srgbClr val="131111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591292" y="2075855"/>
            <a:ext cx="479051" cy="50639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defTabSz="806867">
              <a:spcBef>
                <a:spcPts val="84"/>
              </a:spcBef>
            </a:pPr>
            <a:r>
              <a:rPr sz="3221" spc="326" dirty="0">
                <a:solidFill>
                  <a:srgbClr val="FFFBFB"/>
                </a:solidFill>
                <a:latin typeface="Calibri"/>
                <a:cs typeface="Calibri"/>
              </a:rPr>
              <a:t>0</a:t>
            </a:r>
            <a:r>
              <a:rPr sz="3221" spc="-4" dirty="0">
                <a:solidFill>
                  <a:srgbClr val="FFFBFB"/>
                </a:solidFill>
                <a:latin typeface="Calibri"/>
                <a:cs typeface="Calibri"/>
              </a:rPr>
              <a:t>4</a:t>
            </a:r>
            <a:endParaRPr sz="3221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01608" y="4149961"/>
            <a:ext cx="1785097" cy="630146"/>
          </a:xfrm>
          <a:prstGeom prst="rect">
            <a:avLst/>
          </a:prstGeom>
        </p:spPr>
        <p:txBody>
          <a:bodyPr vert="horz" wrap="square" lIns="0" tIns="42582" rIns="0" bIns="0" rtlCol="0">
            <a:spAutoFit/>
          </a:bodyPr>
          <a:lstStyle/>
          <a:p>
            <a:pPr marL="177623" marR="4483" indent="-166977" algn="just" defTabSz="806867">
              <a:lnSpc>
                <a:spcPct val="79100"/>
              </a:lnSpc>
              <a:spcBef>
                <a:spcPts val="335"/>
              </a:spcBef>
              <a:buFont typeface="Symbol"/>
              <a:buChar char=""/>
              <a:tabLst>
                <a:tab pos="178183" algn="l"/>
              </a:tabLst>
            </a:pPr>
            <a:r>
              <a:rPr sz="1200" b="1" spc="-4" dirty="0">
                <a:solidFill>
                  <a:prstClr val="black"/>
                </a:solidFill>
                <a:latin typeface="Calibri"/>
                <a:cs typeface="Calibri"/>
              </a:rPr>
              <a:t>.</a:t>
            </a:r>
            <a:r>
              <a:rPr lang="en-US" sz="1200" b="1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Random</a:t>
            </a:r>
            <a:r>
              <a:rPr lang="en-US" sz="12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2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Forest</a:t>
            </a:r>
            <a:r>
              <a:rPr lang="en-US"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is</a:t>
            </a:r>
            <a:r>
              <a:rPr lang="en-US" sz="1200" spc="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capable</a:t>
            </a:r>
            <a:r>
              <a:rPr lang="en-US" sz="12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of </a:t>
            </a:r>
            <a:r>
              <a:rPr lang="en-US" sz="1200" spc="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performing both Classification </a:t>
            </a:r>
            <a:r>
              <a:rPr lang="en-US" sz="12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and</a:t>
            </a:r>
            <a:r>
              <a:rPr lang="en-US" sz="12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Regression</a:t>
            </a:r>
            <a:r>
              <a:rPr lang="en-US" sz="1200" spc="-22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tasks</a:t>
            </a:r>
            <a:endParaRPr sz="12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52506" y="4883391"/>
            <a:ext cx="1784537" cy="626876"/>
          </a:xfrm>
          <a:prstGeom prst="rect">
            <a:avLst/>
          </a:prstGeom>
        </p:spPr>
        <p:txBody>
          <a:bodyPr vert="horz" wrap="square" lIns="0" tIns="42582" rIns="0" bIns="0" rtlCol="0">
            <a:spAutoFit/>
          </a:bodyPr>
          <a:lstStyle/>
          <a:p>
            <a:pPr marL="177623" marR="4483" indent="-166977" algn="just" defTabSz="806867">
              <a:lnSpc>
                <a:spcPct val="79100"/>
              </a:lnSpc>
              <a:spcBef>
                <a:spcPts val="335"/>
              </a:spcBef>
              <a:buFont typeface="Symbol"/>
              <a:buChar char=""/>
              <a:tabLst>
                <a:tab pos="178183" algn="l"/>
              </a:tabLst>
            </a:pPr>
            <a:r>
              <a:rPr sz="12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It </a:t>
            </a:r>
            <a:r>
              <a:rPr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enhances the accuracy </a:t>
            </a:r>
            <a:r>
              <a:rPr sz="12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of </a:t>
            </a:r>
            <a:r>
              <a:rPr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the </a:t>
            </a:r>
            <a:r>
              <a:rPr sz="1200" spc="-207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model</a:t>
            </a:r>
            <a:r>
              <a:rPr sz="12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and</a:t>
            </a:r>
            <a:r>
              <a:rPr sz="12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prevents</a:t>
            </a:r>
            <a:r>
              <a:rPr sz="12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the </a:t>
            </a:r>
            <a:r>
              <a:rPr sz="12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overfitting</a:t>
            </a:r>
            <a:r>
              <a:rPr sz="1200" spc="-26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2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issue</a:t>
            </a:r>
            <a:endParaRPr sz="120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12840" y="3792239"/>
            <a:ext cx="1573865" cy="23088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 defTabSz="806867">
              <a:spcBef>
                <a:spcPts val="106"/>
              </a:spcBef>
            </a:pPr>
            <a:r>
              <a:rPr sz="1412" b="1" u="sng" spc="124" dirty="0">
                <a:solidFill>
                  <a:srgbClr val="231F1F"/>
                </a:solidFill>
                <a:latin typeface="Calibri"/>
                <a:cs typeface="Calibri"/>
              </a:rPr>
              <a:t>RANDOM</a:t>
            </a:r>
            <a:r>
              <a:rPr sz="1412" b="1" u="sng" spc="251" dirty="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sz="1412" b="1" u="sng" spc="115" dirty="0">
                <a:solidFill>
                  <a:srgbClr val="231F1F"/>
                </a:solidFill>
                <a:latin typeface="Calibri"/>
                <a:cs typeface="Calibri"/>
              </a:rPr>
              <a:t>FOREST</a:t>
            </a:r>
            <a:endParaRPr sz="1412" u="sng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39453" y="3778274"/>
            <a:ext cx="2017619" cy="23088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 defTabSz="806867">
              <a:spcBef>
                <a:spcPts val="106"/>
              </a:spcBef>
            </a:pPr>
            <a:r>
              <a:rPr sz="1412" b="1" u="sng" spc="124" dirty="0">
                <a:solidFill>
                  <a:srgbClr val="231F1F"/>
                </a:solidFill>
                <a:latin typeface="Calibri"/>
                <a:cs typeface="Calibri"/>
              </a:rPr>
              <a:t>LOGISTIC</a:t>
            </a:r>
            <a:r>
              <a:rPr sz="1412" b="1" u="sng" spc="234" dirty="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sz="1412" b="1" u="sng" spc="128" dirty="0">
                <a:solidFill>
                  <a:srgbClr val="231F1F"/>
                </a:solidFill>
                <a:latin typeface="Calibri"/>
                <a:cs typeface="Calibri"/>
              </a:rPr>
              <a:t>REGRESSION</a:t>
            </a:r>
            <a:endParaRPr sz="1412" u="sng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52416" y="3738274"/>
            <a:ext cx="2132258" cy="211867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281283" defTabSz="806867">
              <a:spcBef>
                <a:spcPts val="119"/>
              </a:spcBef>
            </a:pPr>
            <a:r>
              <a:rPr sz="1324" b="1" u="sng" spc="124" dirty="0">
                <a:solidFill>
                  <a:srgbClr val="231F1F"/>
                </a:solidFill>
                <a:latin typeface="Calibri"/>
                <a:cs typeface="Calibri"/>
              </a:rPr>
              <a:t>NAÏVE</a:t>
            </a:r>
            <a:r>
              <a:rPr sz="1324" b="1" u="sng" spc="247" dirty="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sz="1324" b="1" u="sng" spc="97" dirty="0">
                <a:solidFill>
                  <a:srgbClr val="231F1F"/>
                </a:solidFill>
                <a:latin typeface="Calibri"/>
                <a:cs typeface="Calibri"/>
              </a:rPr>
              <a:t>BAYES</a:t>
            </a:r>
            <a:endParaRPr sz="1324" u="sng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177623" marR="6724" indent="-166977" defTabSz="806867">
              <a:lnSpc>
                <a:spcPct val="104500"/>
              </a:lnSpc>
              <a:spcBef>
                <a:spcPts val="874"/>
              </a:spcBef>
              <a:buFont typeface="PMingLiU-ExtB"/>
              <a:buChar char="▪"/>
              <a:tabLst>
                <a:tab pos="178183" algn="l"/>
              </a:tabLst>
            </a:pPr>
            <a:r>
              <a:rPr sz="1050" spc="66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Naive</a:t>
            </a:r>
            <a:r>
              <a:rPr sz="1050" spc="154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57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Bayes</a:t>
            </a:r>
            <a:r>
              <a:rPr sz="1050" spc="17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44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is</a:t>
            </a:r>
            <a:r>
              <a:rPr sz="1050" spc="15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a</a:t>
            </a:r>
            <a:r>
              <a:rPr sz="1050" spc="168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simple </a:t>
            </a:r>
            <a:r>
              <a:rPr sz="1050" spc="-207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53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but</a:t>
            </a:r>
            <a:r>
              <a:rPr sz="1050" spc="17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powerful</a:t>
            </a:r>
            <a:endParaRPr sz="105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  <a:p>
            <a:pPr marL="177623" marR="69480" defTabSz="806867">
              <a:lnSpc>
                <a:spcPts val="1218"/>
              </a:lnSpc>
              <a:spcBef>
                <a:spcPts val="35"/>
              </a:spcBef>
            </a:pPr>
            <a:r>
              <a:rPr sz="1050" spc="75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probabilistic</a:t>
            </a:r>
            <a:r>
              <a:rPr sz="1050" spc="13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75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classifier </a:t>
            </a:r>
            <a:r>
              <a:rPr sz="1050" spc="-207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66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based</a:t>
            </a:r>
            <a:r>
              <a:rPr sz="1050" spc="18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4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on</a:t>
            </a:r>
            <a:r>
              <a:rPr sz="1050" spc="163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66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Bayes'</a:t>
            </a:r>
            <a:endParaRPr sz="105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  <a:p>
            <a:pPr marL="177623" defTabSz="806867">
              <a:lnSpc>
                <a:spcPts val="1156"/>
              </a:lnSpc>
            </a:pPr>
            <a:r>
              <a:rPr sz="105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theorem.</a:t>
            </a:r>
            <a:r>
              <a:rPr sz="1050" spc="168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44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It</a:t>
            </a:r>
            <a:r>
              <a:rPr sz="1050" spc="15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4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is</a:t>
            </a:r>
            <a:r>
              <a:rPr sz="1050" spc="154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widely</a:t>
            </a:r>
            <a:endParaRPr sz="105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  <a:p>
            <a:pPr marL="177623" marR="442096" defTabSz="806867">
              <a:lnSpc>
                <a:spcPct val="103600"/>
              </a:lnSpc>
              <a:spcBef>
                <a:spcPts val="13"/>
              </a:spcBef>
            </a:pPr>
            <a:r>
              <a:rPr sz="1050" spc="6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used</a:t>
            </a:r>
            <a:r>
              <a:rPr sz="1050" spc="14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44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in</a:t>
            </a:r>
            <a:r>
              <a:rPr sz="1050" spc="14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machine </a:t>
            </a:r>
            <a:r>
              <a:rPr sz="1050" spc="-207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learning</a:t>
            </a:r>
            <a:r>
              <a:rPr sz="1050" spc="17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49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for</a:t>
            </a:r>
            <a:endParaRPr sz="105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  <a:p>
            <a:pPr marL="177623" marR="234776" defTabSz="806867">
              <a:lnSpc>
                <a:spcPct val="104500"/>
              </a:lnSpc>
            </a:pPr>
            <a:r>
              <a:rPr sz="1050" spc="75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classification</a:t>
            </a:r>
            <a:r>
              <a:rPr sz="1050" spc="13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66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tasks, </a:t>
            </a:r>
            <a:r>
              <a:rPr sz="1050" spc="-207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75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especially</a:t>
            </a:r>
            <a:r>
              <a:rPr sz="1050" spc="159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44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in</a:t>
            </a:r>
            <a:r>
              <a:rPr sz="1050" spc="15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57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text</a:t>
            </a:r>
            <a:endParaRPr sz="105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  <a:p>
            <a:pPr marL="177623" marR="4483" defTabSz="806867">
              <a:lnSpc>
                <a:spcPts val="1218"/>
              </a:lnSpc>
              <a:spcBef>
                <a:spcPts val="40"/>
              </a:spcBef>
            </a:pPr>
            <a:r>
              <a:rPr sz="1050" spc="75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classification</a:t>
            </a:r>
            <a:r>
              <a:rPr sz="1050" spc="15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53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and</a:t>
            </a:r>
            <a:r>
              <a:rPr sz="1050" spc="176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62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spam </a:t>
            </a:r>
            <a:r>
              <a:rPr sz="1050" spc="-207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79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f</a:t>
            </a:r>
            <a:r>
              <a:rPr sz="105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i</a:t>
            </a:r>
            <a:r>
              <a:rPr sz="1050" spc="-128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l</a:t>
            </a:r>
            <a:r>
              <a:rPr sz="1050" spc="-128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50" spc="71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t</a:t>
            </a:r>
            <a:r>
              <a:rPr sz="1050" spc="84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e</a:t>
            </a:r>
            <a:r>
              <a:rPr sz="1050" spc="79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r</a:t>
            </a:r>
            <a:r>
              <a:rPr sz="1050" spc="88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i</a:t>
            </a:r>
            <a:r>
              <a:rPr sz="1050" spc="79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ng</a:t>
            </a:r>
            <a:r>
              <a:rPr sz="1000" dirty="0">
                <a:solidFill>
                  <a:srgbClr val="231F1F"/>
                </a:solidFill>
                <a:latin typeface="Bahnschrift" panose="020B0502040204020203" pitchFamily="34" charset="0"/>
                <a:cs typeface="Calibri"/>
              </a:rPr>
              <a:t>.</a:t>
            </a:r>
            <a:endParaRPr sz="100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58471" y="933226"/>
            <a:ext cx="2483671" cy="1878553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806807" y="841400"/>
            <a:ext cx="4625788" cy="869069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pc="-26" dirty="0">
                <a:solidFill>
                  <a:srgbClr val="000000"/>
                </a:solidFill>
              </a:rPr>
              <a:t>CLASSIFICATION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097685" y="4038839"/>
            <a:ext cx="2187796" cy="188931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200036" marR="38102" indent="-166977" algn="just" defTabSz="806867">
              <a:spcBef>
                <a:spcPts val="93"/>
              </a:spcBef>
              <a:buFont typeface="PMingLiU-ExtB"/>
              <a:buChar char="▪"/>
              <a:tabLst>
                <a:tab pos="200595" algn="l"/>
              </a:tabLst>
            </a:pP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Logistic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regression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predicts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the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output of a</a:t>
            </a:r>
            <a:r>
              <a:rPr spc="-6" baseline="11111" dirty="0">
                <a:solidFill>
                  <a:srgbClr val="231F1F"/>
                </a:solidFill>
                <a:latin typeface="Bahnschrift" panose="020B0502040204020203" pitchFamily="34" charset="0"/>
                <a:cs typeface="Lucida Sans Unicode"/>
              </a:rPr>
              <a:t>.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categorical dependent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variable.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Therefore,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the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outcome </a:t>
            </a:r>
            <a:r>
              <a:rPr sz="1100" spc="-207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must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be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a </a:t>
            </a:r>
            <a:r>
              <a:rPr sz="11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categorical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or </a:t>
            </a:r>
            <a:r>
              <a:rPr sz="11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discrete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value. It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can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be either </a:t>
            </a:r>
            <a:r>
              <a:rPr sz="1100" spc="-26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Yes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or </a:t>
            </a:r>
            <a:r>
              <a:rPr sz="11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No,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0 </a:t>
            </a:r>
            <a:r>
              <a:rPr sz="1100" spc="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or 1, true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or </a:t>
            </a:r>
            <a:r>
              <a:rPr sz="11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False, etc.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but </a:t>
            </a:r>
            <a:r>
              <a:rPr sz="11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instead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of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giving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the </a:t>
            </a:r>
            <a:r>
              <a:rPr sz="11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exact value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as</a:t>
            </a:r>
            <a:r>
              <a:rPr sz="1100" spc="207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0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and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1, it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gives the probabilistic values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which</a:t>
            </a:r>
            <a:r>
              <a:rPr sz="1100" spc="-26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lie</a:t>
            </a:r>
            <a:r>
              <a:rPr sz="1100" spc="-26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between</a:t>
            </a:r>
            <a:r>
              <a:rPr sz="1100" spc="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0</a:t>
            </a:r>
            <a:r>
              <a:rPr sz="11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-4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and</a:t>
            </a:r>
            <a:r>
              <a:rPr sz="1100" spc="-9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Bahnschrift" panose="020B0502040204020203" pitchFamily="34" charset="0"/>
                <a:cs typeface="Calibri"/>
              </a:rPr>
              <a:t>1</a:t>
            </a:r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18BEC42B-E604-DF9F-5F8A-CC6F8356632C}"/>
              </a:ext>
            </a:extLst>
          </p:cNvPr>
          <p:cNvSpPr/>
          <p:nvPr/>
        </p:nvSpPr>
        <p:spPr>
          <a:xfrm rot="543904">
            <a:off x="-1497463" y="5452589"/>
            <a:ext cx="6735977" cy="5437771"/>
          </a:xfrm>
          <a:custGeom>
            <a:avLst/>
            <a:gdLst/>
            <a:ahLst/>
            <a:cxnLst/>
            <a:rect l="l" t="t" r="r" b="b"/>
            <a:pathLst>
              <a:path w="10103966" h="815665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6877000-9374-D1D8-E0B4-B28E41D9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17418"/>
            <a:ext cx="12192000" cy="685799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1658471" y="933225"/>
            <a:ext cx="3572996" cy="4993341"/>
            <a:chOff x="0" y="1057655"/>
            <a:chExt cx="4049395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7655"/>
              <a:ext cx="3939540" cy="5659120"/>
            </a:xfrm>
            <a:custGeom>
              <a:avLst/>
              <a:gdLst/>
              <a:ahLst/>
              <a:cxnLst/>
              <a:rect l="l" t="t" r="r" b="b"/>
              <a:pathLst>
                <a:path w="3939540" h="5659120">
                  <a:moveTo>
                    <a:pt x="3736848" y="5658612"/>
                  </a:moveTo>
                  <a:lnTo>
                    <a:pt x="0" y="5658612"/>
                  </a:lnTo>
                  <a:lnTo>
                    <a:pt x="0" y="0"/>
                  </a:lnTo>
                  <a:lnTo>
                    <a:pt x="3736847" y="0"/>
                  </a:lnTo>
                  <a:lnTo>
                    <a:pt x="3783585" y="5389"/>
                  </a:lnTo>
                  <a:lnTo>
                    <a:pt x="3826350" y="20722"/>
                  </a:lnTo>
                  <a:lnTo>
                    <a:pt x="3863970" y="44747"/>
                  </a:lnTo>
                  <a:lnTo>
                    <a:pt x="3895272" y="76209"/>
                  </a:lnTo>
                  <a:lnTo>
                    <a:pt x="3919083" y="113855"/>
                  </a:lnTo>
                  <a:lnTo>
                    <a:pt x="3934230" y="156434"/>
                  </a:lnTo>
                  <a:lnTo>
                    <a:pt x="3939540" y="202692"/>
                  </a:lnTo>
                  <a:lnTo>
                    <a:pt x="3939540" y="5455920"/>
                  </a:lnTo>
                  <a:lnTo>
                    <a:pt x="3934230" y="5502177"/>
                  </a:lnTo>
                  <a:lnTo>
                    <a:pt x="3919083" y="5544756"/>
                  </a:lnTo>
                  <a:lnTo>
                    <a:pt x="3895272" y="5582403"/>
                  </a:lnTo>
                  <a:lnTo>
                    <a:pt x="3863970" y="5613865"/>
                  </a:lnTo>
                  <a:lnTo>
                    <a:pt x="3826350" y="5637889"/>
                  </a:lnTo>
                  <a:lnTo>
                    <a:pt x="3783585" y="5653222"/>
                  </a:lnTo>
                  <a:lnTo>
                    <a:pt x="3736848" y="5658612"/>
                  </a:lnTo>
                  <a:close/>
                </a:path>
              </a:pathLst>
            </a:custGeom>
            <a:solidFill>
              <a:srgbClr val="4964B8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49496"/>
              <a:ext cx="4049267" cy="236677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32429" y="1324536"/>
            <a:ext cx="3025588" cy="1008949"/>
          </a:xfrm>
          <a:prstGeom prst="rect">
            <a:avLst/>
          </a:prstGeom>
          <a:ln w="41148">
            <a:solidFill>
              <a:srgbClr val="000000"/>
            </a:solidFill>
          </a:ln>
        </p:spPr>
        <p:txBody>
          <a:bodyPr vert="horz" wrap="square" lIns="0" tIns="59391" rIns="0" bIns="0" rtlCol="0">
            <a:spAutoFit/>
          </a:bodyPr>
          <a:lstStyle/>
          <a:p>
            <a:pPr marL="104781" marR="114305">
              <a:lnSpc>
                <a:spcPts val="3741"/>
              </a:lnSpc>
              <a:spcBef>
                <a:spcPts val="468"/>
              </a:spcBef>
            </a:pPr>
            <a:r>
              <a:rPr sz="3485" spc="13" dirty="0">
                <a:solidFill>
                  <a:srgbClr val="FFFFFF"/>
                </a:solidFill>
              </a:rPr>
              <a:t>P</a:t>
            </a:r>
            <a:r>
              <a:rPr sz="3485" spc="-31" dirty="0">
                <a:solidFill>
                  <a:srgbClr val="FFFFFF"/>
                </a:solidFill>
              </a:rPr>
              <a:t>E</a:t>
            </a:r>
            <a:r>
              <a:rPr sz="3485" spc="26" dirty="0">
                <a:solidFill>
                  <a:srgbClr val="FFFFFF"/>
                </a:solidFill>
              </a:rPr>
              <a:t>R</a:t>
            </a:r>
            <a:r>
              <a:rPr sz="3485" spc="-35" dirty="0">
                <a:solidFill>
                  <a:srgbClr val="FFFFFF"/>
                </a:solidFill>
              </a:rPr>
              <a:t>F</a:t>
            </a:r>
            <a:r>
              <a:rPr sz="3485" spc="-4" dirty="0">
                <a:solidFill>
                  <a:srgbClr val="FFFFFF"/>
                </a:solidFill>
              </a:rPr>
              <a:t>O</a:t>
            </a:r>
            <a:r>
              <a:rPr sz="3485" spc="-9" dirty="0">
                <a:solidFill>
                  <a:srgbClr val="FFFFFF"/>
                </a:solidFill>
              </a:rPr>
              <a:t>R</a:t>
            </a:r>
            <a:r>
              <a:rPr sz="3485" spc="18" dirty="0">
                <a:solidFill>
                  <a:srgbClr val="FFFFFF"/>
                </a:solidFill>
              </a:rPr>
              <a:t>M</a:t>
            </a:r>
            <a:r>
              <a:rPr sz="3485" spc="9" dirty="0">
                <a:solidFill>
                  <a:srgbClr val="FFFFFF"/>
                </a:solidFill>
              </a:rPr>
              <a:t>A</a:t>
            </a:r>
            <a:r>
              <a:rPr sz="3485" spc="-18" dirty="0">
                <a:solidFill>
                  <a:srgbClr val="FFFFFF"/>
                </a:solidFill>
              </a:rPr>
              <a:t>N</a:t>
            </a:r>
            <a:r>
              <a:rPr sz="3485" spc="26" dirty="0">
                <a:solidFill>
                  <a:srgbClr val="FFFFFF"/>
                </a:solidFill>
              </a:rPr>
              <a:t>C</a:t>
            </a:r>
            <a:r>
              <a:rPr sz="3485" dirty="0">
                <a:solidFill>
                  <a:srgbClr val="FFFFFF"/>
                </a:solidFill>
              </a:rPr>
              <a:t>E  </a:t>
            </a:r>
            <a:r>
              <a:rPr sz="3485" spc="-57" dirty="0">
                <a:solidFill>
                  <a:srgbClr val="FFFFFF"/>
                </a:solidFill>
              </a:rPr>
              <a:t>EVALUATION</a:t>
            </a:r>
            <a:endParaRPr sz="3485"/>
          </a:p>
        </p:txBody>
      </p:sp>
      <p:sp>
        <p:nvSpPr>
          <p:cNvPr id="6" name="object 6"/>
          <p:cNvSpPr/>
          <p:nvPr/>
        </p:nvSpPr>
        <p:spPr>
          <a:xfrm>
            <a:off x="6682087" y="566057"/>
            <a:ext cx="3002874" cy="1503760"/>
          </a:xfrm>
          <a:custGeom>
            <a:avLst/>
            <a:gdLst/>
            <a:ahLst/>
            <a:cxnLst/>
            <a:rect l="l" t="t" r="r" b="b"/>
            <a:pathLst>
              <a:path w="2346959" h="1365885">
                <a:moveTo>
                  <a:pt x="2121408" y="1365504"/>
                </a:moveTo>
                <a:lnTo>
                  <a:pt x="225552" y="1365504"/>
                </a:lnTo>
                <a:lnTo>
                  <a:pt x="174189" y="1360194"/>
                </a:lnTo>
                <a:lnTo>
                  <a:pt x="126851" y="1345047"/>
                </a:lnTo>
                <a:lnTo>
                  <a:pt x="84953" y="1321236"/>
                </a:lnTo>
                <a:lnTo>
                  <a:pt x="49905" y="1289934"/>
                </a:lnTo>
                <a:lnTo>
                  <a:pt x="23122" y="1252314"/>
                </a:lnTo>
                <a:lnTo>
                  <a:pt x="6016" y="1209549"/>
                </a:lnTo>
                <a:lnTo>
                  <a:pt x="0" y="1162812"/>
                </a:lnTo>
                <a:lnTo>
                  <a:pt x="0" y="202691"/>
                </a:lnTo>
                <a:lnTo>
                  <a:pt x="6016" y="156434"/>
                </a:lnTo>
                <a:lnTo>
                  <a:pt x="23122" y="113855"/>
                </a:lnTo>
                <a:lnTo>
                  <a:pt x="49905" y="76208"/>
                </a:lnTo>
                <a:lnTo>
                  <a:pt x="84953" y="44746"/>
                </a:lnTo>
                <a:lnTo>
                  <a:pt x="126851" y="20722"/>
                </a:lnTo>
                <a:lnTo>
                  <a:pt x="174189" y="5389"/>
                </a:lnTo>
                <a:lnTo>
                  <a:pt x="225552" y="0"/>
                </a:lnTo>
                <a:lnTo>
                  <a:pt x="2121408" y="0"/>
                </a:lnTo>
                <a:lnTo>
                  <a:pt x="2173250" y="5389"/>
                </a:lnTo>
                <a:lnTo>
                  <a:pt x="2220774" y="20722"/>
                </a:lnTo>
                <a:lnTo>
                  <a:pt x="2262646" y="44746"/>
                </a:lnTo>
                <a:lnTo>
                  <a:pt x="2297534" y="76208"/>
                </a:lnTo>
                <a:lnTo>
                  <a:pt x="2324104" y="113855"/>
                </a:lnTo>
                <a:lnTo>
                  <a:pt x="2341023" y="156434"/>
                </a:lnTo>
                <a:lnTo>
                  <a:pt x="2346960" y="202691"/>
                </a:lnTo>
                <a:lnTo>
                  <a:pt x="2346960" y="1162812"/>
                </a:lnTo>
                <a:lnTo>
                  <a:pt x="2341023" y="1209549"/>
                </a:lnTo>
                <a:lnTo>
                  <a:pt x="2324104" y="1252314"/>
                </a:lnTo>
                <a:lnTo>
                  <a:pt x="2297534" y="1289934"/>
                </a:lnTo>
                <a:lnTo>
                  <a:pt x="2262646" y="1321236"/>
                </a:lnTo>
                <a:lnTo>
                  <a:pt x="2220774" y="1345047"/>
                </a:lnTo>
                <a:lnTo>
                  <a:pt x="2173250" y="1360194"/>
                </a:lnTo>
                <a:lnTo>
                  <a:pt x="2121408" y="1365504"/>
                </a:lnTo>
                <a:close/>
              </a:path>
            </a:pathLst>
          </a:custGeom>
          <a:solidFill>
            <a:srgbClr val="162842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6214" y="1264982"/>
            <a:ext cx="1732429" cy="239546"/>
          </a:xfrm>
          <a:prstGeom prst="rect">
            <a:avLst/>
          </a:prstGeom>
        </p:spPr>
        <p:txBody>
          <a:bodyPr vert="horz" wrap="square" lIns="0" tIns="130549" rIns="0" bIns="0" rtlCol="0">
            <a:spAutoFit/>
          </a:bodyPr>
          <a:lstStyle/>
          <a:p>
            <a:pPr algn="ctr" defTabSz="806867">
              <a:spcBef>
                <a:spcPts val="1028"/>
              </a:spcBef>
            </a:pPr>
            <a:endParaRPr sz="70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49200" y="2376462"/>
            <a:ext cx="2943496" cy="1467712"/>
          </a:xfrm>
          <a:custGeom>
            <a:avLst/>
            <a:gdLst/>
            <a:ahLst/>
            <a:cxnLst/>
            <a:rect l="l" t="t" r="r" b="b"/>
            <a:pathLst>
              <a:path w="2295525" h="1367154">
                <a:moveTo>
                  <a:pt x="2075687" y="1367028"/>
                </a:moveTo>
                <a:lnTo>
                  <a:pt x="220979" y="1367028"/>
                </a:lnTo>
                <a:lnTo>
                  <a:pt x="170350" y="1361638"/>
                </a:lnTo>
                <a:lnTo>
                  <a:pt x="123852" y="1346305"/>
                </a:lnTo>
                <a:lnTo>
                  <a:pt x="82820" y="1322281"/>
                </a:lnTo>
                <a:lnTo>
                  <a:pt x="48585" y="1290819"/>
                </a:lnTo>
                <a:lnTo>
                  <a:pt x="22482" y="1253172"/>
                </a:lnTo>
                <a:lnTo>
                  <a:pt x="5842" y="1210593"/>
                </a:lnTo>
                <a:lnTo>
                  <a:pt x="0" y="1164336"/>
                </a:lnTo>
                <a:lnTo>
                  <a:pt x="0" y="202692"/>
                </a:lnTo>
                <a:lnTo>
                  <a:pt x="5842" y="156434"/>
                </a:lnTo>
                <a:lnTo>
                  <a:pt x="22482" y="113855"/>
                </a:lnTo>
                <a:lnTo>
                  <a:pt x="48585" y="76208"/>
                </a:lnTo>
                <a:lnTo>
                  <a:pt x="82820" y="44746"/>
                </a:lnTo>
                <a:lnTo>
                  <a:pt x="123852" y="20722"/>
                </a:lnTo>
                <a:lnTo>
                  <a:pt x="170350" y="5389"/>
                </a:lnTo>
                <a:lnTo>
                  <a:pt x="220979" y="0"/>
                </a:lnTo>
                <a:lnTo>
                  <a:pt x="2075687" y="0"/>
                </a:lnTo>
                <a:lnTo>
                  <a:pt x="2125753" y="5389"/>
                </a:lnTo>
                <a:lnTo>
                  <a:pt x="2171846" y="20722"/>
                </a:lnTo>
                <a:lnTo>
                  <a:pt x="2212608" y="44746"/>
                </a:lnTo>
                <a:lnTo>
                  <a:pt x="2246678" y="76208"/>
                </a:lnTo>
                <a:lnTo>
                  <a:pt x="2272697" y="113855"/>
                </a:lnTo>
                <a:lnTo>
                  <a:pt x="2289305" y="156434"/>
                </a:lnTo>
                <a:lnTo>
                  <a:pt x="2295143" y="202692"/>
                </a:lnTo>
                <a:lnTo>
                  <a:pt x="2295143" y="1164336"/>
                </a:lnTo>
                <a:lnTo>
                  <a:pt x="2289305" y="1210593"/>
                </a:lnTo>
                <a:lnTo>
                  <a:pt x="2272697" y="1253172"/>
                </a:lnTo>
                <a:lnTo>
                  <a:pt x="2246678" y="1290819"/>
                </a:lnTo>
                <a:lnTo>
                  <a:pt x="2212608" y="1322281"/>
                </a:lnTo>
                <a:lnTo>
                  <a:pt x="2171846" y="1346305"/>
                </a:lnTo>
                <a:lnTo>
                  <a:pt x="2125753" y="1361638"/>
                </a:lnTo>
                <a:lnTo>
                  <a:pt x="2075687" y="1367028"/>
                </a:lnTo>
                <a:close/>
              </a:path>
            </a:pathLst>
          </a:custGeom>
          <a:solidFill>
            <a:srgbClr val="162842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5195" y="2401168"/>
            <a:ext cx="2769325" cy="1334082"/>
          </a:xfrm>
          <a:prstGeom prst="rect">
            <a:avLst/>
          </a:prstGeom>
        </p:spPr>
        <p:txBody>
          <a:bodyPr vert="horz" wrap="square" lIns="0" tIns="114299" rIns="0" bIns="0" rtlCol="0">
            <a:spAutoFit/>
          </a:bodyPr>
          <a:lstStyle/>
          <a:p>
            <a:pPr marR="20732" algn="ctr" defTabSz="806867">
              <a:spcBef>
                <a:spcPts val="899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SPECIFICITY</a:t>
            </a:r>
            <a:endParaRPr sz="16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11206" marR="4483" indent="-1681" algn="ctr" defTabSz="806867">
              <a:lnSpc>
                <a:spcPct val="118600"/>
              </a:lnSpc>
              <a:spcBef>
                <a:spcPts val="256"/>
              </a:spcBef>
            </a:pP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Specificity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(SP)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is</a:t>
            </a:r>
            <a:r>
              <a:rPr sz="1000" spc="-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calculated</a:t>
            </a:r>
            <a:r>
              <a:rPr sz="1000" spc="26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as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the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number</a:t>
            </a:r>
            <a:r>
              <a:rPr sz="1000" spc="35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of</a:t>
            </a:r>
            <a:r>
              <a:rPr sz="1000" spc="-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correct</a:t>
            </a:r>
            <a:r>
              <a:rPr sz="1000" spc="26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negative</a:t>
            </a:r>
            <a:r>
              <a:rPr sz="1000" spc="35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predictions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divided</a:t>
            </a:r>
            <a:r>
              <a:rPr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by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</a:t>
            </a:r>
            <a:r>
              <a:rPr sz="1000" spc="22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total</a:t>
            </a:r>
            <a:r>
              <a:rPr sz="1000" spc="26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number</a:t>
            </a:r>
            <a:r>
              <a:rPr sz="1000" spc="35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of</a:t>
            </a:r>
            <a:r>
              <a:rPr sz="1000" spc="-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negatives. </a:t>
            </a:r>
            <a:r>
              <a:rPr sz="1000" spc="-15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It is</a:t>
            </a:r>
            <a:r>
              <a:rPr sz="1000" spc="-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also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called</a:t>
            </a:r>
            <a:r>
              <a:rPr sz="1000" spc="-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true</a:t>
            </a:r>
            <a:r>
              <a:rPr sz="1000" spc="31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negative</a:t>
            </a:r>
            <a:r>
              <a:rPr sz="1000" spc="35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-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rate</a:t>
            </a:r>
            <a:r>
              <a:rPr sz="1000" spc="35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(TNR). </a:t>
            </a:r>
            <a:r>
              <a:rPr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best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specificity</a:t>
            </a:r>
            <a:r>
              <a:rPr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is</a:t>
            </a:r>
            <a:r>
              <a:rPr sz="1000" spc="-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1.0,</a:t>
            </a:r>
            <a:r>
              <a:rPr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whereas</a:t>
            </a:r>
            <a:r>
              <a:rPr sz="1000" spc="4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worst</a:t>
            </a:r>
            <a:r>
              <a:rPr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is</a:t>
            </a:r>
            <a:r>
              <a:rPr sz="1000" spc="-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1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0.0.</a:t>
            </a:r>
            <a:endParaRPr sz="110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48354" y="2477898"/>
            <a:ext cx="5895835" cy="3394979"/>
            <a:chOff x="649224" y="2842260"/>
            <a:chExt cx="5070475" cy="38741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224" y="4017264"/>
              <a:ext cx="2560319" cy="269900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72611" y="2842260"/>
              <a:ext cx="2346960" cy="1443355"/>
            </a:xfrm>
            <a:custGeom>
              <a:avLst/>
              <a:gdLst/>
              <a:ahLst/>
              <a:cxnLst/>
              <a:rect l="l" t="t" r="r" b="b"/>
              <a:pathLst>
                <a:path w="2346960" h="1443354">
                  <a:moveTo>
                    <a:pt x="2121408" y="1443228"/>
                  </a:moveTo>
                  <a:lnTo>
                    <a:pt x="225552" y="1443228"/>
                  </a:lnTo>
                  <a:lnTo>
                    <a:pt x="174189" y="1437567"/>
                  </a:lnTo>
                  <a:lnTo>
                    <a:pt x="126851" y="1421456"/>
                  </a:lnTo>
                  <a:lnTo>
                    <a:pt x="84953" y="1396201"/>
                  </a:lnTo>
                  <a:lnTo>
                    <a:pt x="49905" y="1363109"/>
                  </a:lnTo>
                  <a:lnTo>
                    <a:pt x="23122" y="1323485"/>
                  </a:lnTo>
                  <a:lnTo>
                    <a:pt x="6016" y="1278636"/>
                  </a:lnTo>
                  <a:lnTo>
                    <a:pt x="0" y="1229868"/>
                  </a:lnTo>
                  <a:lnTo>
                    <a:pt x="0" y="213360"/>
                  </a:lnTo>
                  <a:lnTo>
                    <a:pt x="6016" y="164592"/>
                  </a:lnTo>
                  <a:lnTo>
                    <a:pt x="23122" y="119742"/>
                  </a:lnTo>
                  <a:lnTo>
                    <a:pt x="49905" y="80118"/>
                  </a:lnTo>
                  <a:lnTo>
                    <a:pt x="84953" y="47026"/>
                  </a:lnTo>
                  <a:lnTo>
                    <a:pt x="126851" y="21771"/>
                  </a:lnTo>
                  <a:lnTo>
                    <a:pt x="174189" y="5660"/>
                  </a:lnTo>
                  <a:lnTo>
                    <a:pt x="225552" y="0"/>
                  </a:lnTo>
                  <a:lnTo>
                    <a:pt x="2121408" y="0"/>
                  </a:lnTo>
                  <a:lnTo>
                    <a:pt x="2166979" y="4354"/>
                  </a:lnTo>
                  <a:lnTo>
                    <a:pt x="2209371" y="16835"/>
                  </a:lnTo>
                  <a:lnTo>
                    <a:pt x="2247691" y="36567"/>
                  </a:lnTo>
                  <a:lnTo>
                    <a:pt x="2281047" y="62674"/>
                  </a:lnTo>
                  <a:lnTo>
                    <a:pt x="2308544" y="94282"/>
                  </a:lnTo>
                  <a:lnTo>
                    <a:pt x="2329291" y="130516"/>
                  </a:lnTo>
                  <a:lnTo>
                    <a:pt x="2342393" y="170500"/>
                  </a:lnTo>
                  <a:lnTo>
                    <a:pt x="2346960" y="213360"/>
                  </a:lnTo>
                  <a:lnTo>
                    <a:pt x="2346960" y="1229868"/>
                  </a:lnTo>
                  <a:lnTo>
                    <a:pt x="2342393" y="1272727"/>
                  </a:lnTo>
                  <a:lnTo>
                    <a:pt x="2329291" y="1312711"/>
                  </a:lnTo>
                  <a:lnTo>
                    <a:pt x="2308544" y="1348945"/>
                  </a:lnTo>
                  <a:lnTo>
                    <a:pt x="2281047" y="1380553"/>
                  </a:lnTo>
                  <a:lnTo>
                    <a:pt x="2247691" y="1406660"/>
                  </a:lnTo>
                  <a:lnTo>
                    <a:pt x="2209371" y="1426392"/>
                  </a:lnTo>
                  <a:lnTo>
                    <a:pt x="2166979" y="1438873"/>
                  </a:lnTo>
                  <a:lnTo>
                    <a:pt x="2121408" y="1443228"/>
                  </a:lnTo>
                  <a:close/>
                </a:path>
              </a:pathLst>
            </a:custGeom>
            <a:solidFill>
              <a:srgbClr val="162842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815047" y="2483092"/>
            <a:ext cx="2728993" cy="1264071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algn="ctr" defTabSz="806867">
              <a:spcBef>
                <a:spcPts val="97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16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11206" marR="4483" algn="ctr" defTabSz="806867">
              <a:lnSpc>
                <a:spcPct val="118500"/>
              </a:lnSpc>
              <a:spcBef>
                <a:spcPts val="715"/>
              </a:spcBef>
            </a:pP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Accuracy</a:t>
            </a:r>
            <a:r>
              <a:rPr sz="1000" spc="35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(ACC)</a:t>
            </a:r>
            <a:r>
              <a:rPr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is 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calculated</a:t>
            </a:r>
            <a:r>
              <a:rPr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as</a:t>
            </a:r>
            <a:r>
              <a:rPr sz="1000" spc="-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</a:t>
            </a:r>
            <a:r>
              <a:rPr sz="1000" spc="31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number </a:t>
            </a:r>
            <a:r>
              <a:rPr sz="1000" spc="-15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of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all</a:t>
            </a:r>
            <a:r>
              <a:rPr sz="1000" spc="-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correct</a:t>
            </a:r>
            <a:r>
              <a:rPr sz="1000" spc="26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predictions</a:t>
            </a:r>
            <a:r>
              <a:rPr sz="1000" spc="31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divided</a:t>
            </a:r>
            <a:r>
              <a:rPr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by</a:t>
            </a:r>
            <a:r>
              <a:rPr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total</a:t>
            </a:r>
            <a:r>
              <a:rPr sz="1000" spc="22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number</a:t>
            </a:r>
            <a:r>
              <a:rPr sz="1000" spc="31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of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</a:t>
            </a:r>
            <a:r>
              <a:rPr sz="1000" spc="31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dataset.</a:t>
            </a:r>
            <a:r>
              <a:rPr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best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accuracy</a:t>
            </a:r>
            <a:r>
              <a:rPr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is 1.0,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whereas</a:t>
            </a:r>
            <a:r>
              <a:rPr sz="1000" spc="26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</a:t>
            </a:r>
            <a:r>
              <a:rPr sz="1000" spc="26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worst</a:t>
            </a:r>
            <a:r>
              <a:rPr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is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0.0.</a:t>
            </a:r>
            <a:r>
              <a:rPr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It </a:t>
            </a:r>
            <a:r>
              <a:rPr sz="1000" spc="-15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can</a:t>
            </a:r>
            <a:r>
              <a:rPr sz="1000" spc="-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also be</a:t>
            </a:r>
            <a:r>
              <a:rPr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calculated</a:t>
            </a:r>
            <a:r>
              <a:rPr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by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1 –</a:t>
            </a:r>
            <a:r>
              <a:rPr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ERR</a:t>
            </a:r>
            <a:endParaRPr sz="100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28307" y="4200233"/>
            <a:ext cx="4666129" cy="1803586"/>
          </a:xfrm>
          <a:custGeom>
            <a:avLst/>
            <a:gdLst/>
            <a:ahLst/>
            <a:cxnLst/>
            <a:rect l="l" t="t" r="r" b="b"/>
            <a:pathLst>
              <a:path w="5288280" h="2044065">
                <a:moveTo>
                  <a:pt x="5288280" y="2043684"/>
                </a:moveTo>
                <a:lnTo>
                  <a:pt x="0" y="2043684"/>
                </a:lnTo>
                <a:lnTo>
                  <a:pt x="0" y="339852"/>
                </a:lnTo>
                <a:lnTo>
                  <a:pt x="339852" y="0"/>
                </a:lnTo>
                <a:lnTo>
                  <a:pt x="4946904" y="0"/>
                </a:lnTo>
                <a:lnTo>
                  <a:pt x="5288280" y="339852"/>
                </a:lnTo>
                <a:lnTo>
                  <a:pt x="5288280" y="2043684"/>
                </a:lnTo>
                <a:close/>
              </a:path>
            </a:pathLst>
          </a:custGeom>
          <a:solidFill>
            <a:srgbClr val="0F243F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98124" y="4304425"/>
            <a:ext cx="4289612" cy="25007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 defTabSz="806867">
              <a:spcBef>
                <a:spcPts val="97"/>
              </a:spcBef>
              <a:tabLst>
                <a:tab pos="1565544" algn="l"/>
                <a:tab pos="4278074" algn="l"/>
              </a:tabLst>
            </a:pPr>
            <a:r>
              <a:rPr sz="1544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544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FORMULA	</a:t>
            </a:r>
            <a:endParaRPr sz="1544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51428" y="2131526"/>
            <a:ext cx="5207937" cy="4207380"/>
            <a:chOff x="4351058" y="2855605"/>
            <a:chExt cx="5630185" cy="3615299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979" y="4320837"/>
              <a:ext cx="560454" cy="4483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 rot="810921">
              <a:off x="9326649" y="4345261"/>
              <a:ext cx="654594" cy="4324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 rot="20059148">
              <a:off x="7085340" y="2855605"/>
              <a:ext cx="378321" cy="30853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351058" y="4893565"/>
              <a:ext cx="5159211" cy="1171723"/>
            </a:xfrm>
            <a:custGeom>
              <a:avLst/>
              <a:gdLst/>
              <a:ahLst/>
              <a:cxnLst/>
              <a:rect l="l" t="t" r="r" b="b"/>
              <a:pathLst>
                <a:path w="4935220" h="1577339">
                  <a:moveTo>
                    <a:pt x="4934712" y="1577339"/>
                  </a:moveTo>
                  <a:lnTo>
                    <a:pt x="0" y="1577339"/>
                  </a:lnTo>
                  <a:lnTo>
                    <a:pt x="0" y="0"/>
                  </a:lnTo>
                  <a:lnTo>
                    <a:pt x="4934712" y="0"/>
                  </a:lnTo>
                  <a:lnTo>
                    <a:pt x="4934712" y="1577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575048" y="4893564"/>
              <a:ext cx="4935220" cy="1577340"/>
            </a:xfrm>
            <a:custGeom>
              <a:avLst/>
              <a:gdLst/>
              <a:ahLst/>
              <a:cxnLst/>
              <a:rect l="l" t="t" r="r" b="b"/>
              <a:pathLst>
                <a:path w="4935220" h="1577339">
                  <a:moveTo>
                    <a:pt x="0" y="0"/>
                  </a:moveTo>
                  <a:lnTo>
                    <a:pt x="4934712" y="0"/>
                  </a:lnTo>
                  <a:lnTo>
                    <a:pt x="4934712" y="1577339"/>
                  </a:lnTo>
                  <a:lnTo>
                    <a:pt x="0" y="15773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739671" y="4708320"/>
            <a:ext cx="822512" cy="31965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R="4483" algn="r" defTabSz="806867">
              <a:spcBef>
                <a:spcPts val="93"/>
              </a:spcBef>
              <a:tabLst>
                <a:tab pos="355806" algn="l"/>
                <a:tab pos="542954" algn="l"/>
                <a:tab pos="810788" algn="l"/>
              </a:tabLst>
            </a:pPr>
            <a:r>
              <a:rPr sz="1000" dirty="0">
                <a:solidFill>
                  <a:prstClr val="black"/>
                </a:solidFill>
                <a:latin typeface="Calibri"/>
                <a:cs typeface="Calibri"/>
              </a:rPr>
              <a:t>SP</a:t>
            </a:r>
            <a:r>
              <a:rPr sz="1000" spc="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prstClr val="black"/>
                </a:solidFill>
                <a:latin typeface="Calibri"/>
                <a:cs typeface="Calibri"/>
              </a:rPr>
              <a:t>=	</a:t>
            </a: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TN	</a:t>
            </a:r>
            <a:endParaRPr sz="10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R="22413" algn="r" defTabSz="806867"/>
            <a:r>
              <a:rPr sz="1000" dirty="0">
                <a:solidFill>
                  <a:prstClr val="black"/>
                </a:solidFill>
                <a:latin typeface="Calibri"/>
                <a:cs typeface="Calibri"/>
              </a:rPr>
              <a:t>TN</a:t>
            </a:r>
            <a:r>
              <a:rPr sz="1000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prstClr val="black"/>
                </a:solidFill>
                <a:latin typeface="Calibri"/>
                <a:cs typeface="Calibri"/>
              </a:rPr>
              <a:t>+</a:t>
            </a:r>
            <a:r>
              <a:rPr sz="1000" spc="-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000" spc="-9" dirty="0">
                <a:solidFill>
                  <a:prstClr val="black"/>
                </a:solidFill>
                <a:latin typeface="Calibri"/>
                <a:cs typeface="Calibri"/>
              </a:rPr>
              <a:t>FP</a:t>
            </a:r>
            <a:endParaRPr sz="1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8342" y="4712809"/>
            <a:ext cx="407334" cy="3106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250465" marR="4483" indent="-251025" defTabSz="806867">
              <a:spcBef>
                <a:spcPts val="93"/>
              </a:spcBef>
            </a:pP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=    </a:t>
            </a:r>
            <a:r>
              <a:rPr sz="971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TN </a:t>
            </a:r>
            <a:r>
              <a:rPr sz="971" spc="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876694" y="4690171"/>
            <a:ext cx="935131" cy="3106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6810" marR="4483" indent="-17370" defTabSz="806867">
              <a:spcBef>
                <a:spcPts val="93"/>
              </a:spcBef>
            </a:pP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TN</a:t>
            </a:r>
            <a:r>
              <a:rPr sz="971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-</a:t>
            </a:r>
            <a:r>
              <a:rPr sz="971" spc="-2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spc="-18" dirty="0">
                <a:solidFill>
                  <a:prstClr val="black"/>
                </a:solidFill>
                <a:latin typeface="Calibri"/>
                <a:cs typeface="Calibri"/>
              </a:rPr>
              <a:t>True</a:t>
            </a:r>
            <a:r>
              <a:rPr sz="971" spc="-1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spc="-9" dirty="0">
                <a:solidFill>
                  <a:prstClr val="black"/>
                </a:solidFill>
                <a:latin typeface="Calibri"/>
                <a:cs typeface="Calibri"/>
              </a:rPr>
              <a:t>Negative </a:t>
            </a:r>
            <a:r>
              <a:rPr sz="971" spc="-207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FP</a:t>
            </a:r>
            <a:r>
              <a:rPr sz="971" spc="-1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-</a:t>
            </a:r>
            <a:r>
              <a:rPr sz="971" spc="-1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spc="-9" dirty="0">
                <a:solidFill>
                  <a:prstClr val="black"/>
                </a:solidFill>
                <a:latin typeface="Calibri"/>
                <a:cs typeface="Calibri"/>
              </a:rPr>
              <a:t>False </a:t>
            </a:r>
            <a:r>
              <a:rPr sz="971" spc="-4" dirty="0">
                <a:solidFill>
                  <a:prstClr val="black"/>
                </a:solidFill>
                <a:latin typeface="Calibri"/>
                <a:cs typeface="Calibri"/>
              </a:rPr>
              <a:t>Positive</a:t>
            </a:r>
            <a:endParaRPr sz="97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19769" y="5150226"/>
            <a:ext cx="1884829" cy="75214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R="522782" algn="r" defTabSz="806867">
              <a:spcBef>
                <a:spcPts val="93"/>
              </a:spcBef>
              <a:tabLst>
                <a:tab pos="355806" algn="l"/>
                <a:tab pos="530627" algn="l"/>
                <a:tab pos="841606" algn="l"/>
                <a:tab pos="986731" algn="l"/>
                <a:tab pos="1169396" algn="l"/>
              </a:tabLst>
            </a:pP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SN</a:t>
            </a:r>
            <a:r>
              <a:rPr sz="971" spc="-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=	</a:t>
            </a:r>
            <a:r>
              <a:rPr sz="971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971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TP	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	=	</a:t>
            </a:r>
            <a:r>
              <a:rPr sz="971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TP</a:t>
            </a:r>
            <a:r>
              <a:rPr sz="971" u="sng" spc="-10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endParaRPr sz="971" dirty="0">
              <a:solidFill>
                <a:prstClr val="black"/>
              </a:solidFill>
              <a:latin typeface="Calibri"/>
              <a:cs typeface="Calibri"/>
            </a:endParaRPr>
          </a:p>
          <a:p>
            <a:pPr marR="576573" algn="r" defTabSz="806867">
              <a:tabLst>
                <a:tab pos="821435" algn="l"/>
              </a:tabLst>
            </a:pP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TP</a:t>
            </a:r>
            <a:r>
              <a:rPr sz="971" spc="-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+</a:t>
            </a:r>
            <a:r>
              <a:rPr sz="971" spc="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spc="-9" dirty="0">
                <a:solidFill>
                  <a:prstClr val="black"/>
                </a:solidFill>
                <a:latin typeface="Calibri"/>
                <a:cs typeface="Calibri"/>
              </a:rPr>
              <a:t>FN	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P</a:t>
            </a:r>
          </a:p>
          <a:p>
            <a:pPr defTabSz="806867">
              <a:spcBef>
                <a:spcPts val="31"/>
              </a:spcBef>
            </a:pPr>
            <a:endParaRPr sz="927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388305" marR="4483" indent="-388865" defTabSz="806867">
              <a:tabLst>
                <a:tab pos="623080" algn="l"/>
                <a:tab pos="1242238" algn="l"/>
                <a:tab pos="1510634" algn="l"/>
              </a:tabLst>
            </a:pPr>
            <a:r>
              <a:rPr sz="971" spc="-4" dirty="0">
                <a:solidFill>
                  <a:prstClr val="black"/>
                </a:solidFill>
                <a:latin typeface="Calibri"/>
                <a:cs typeface="Calibri"/>
              </a:rPr>
              <a:t>ACC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 =</a:t>
            </a:r>
            <a:r>
              <a:rPr sz="971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971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TP</a:t>
            </a:r>
            <a:r>
              <a:rPr sz="971" u="sng" spc="-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71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+ TN	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971" u="sng" spc="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71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TP + TN </a:t>
            </a:r>
            <a:r>
              <a:rPr sz="971" spc="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TP</a:t>
            </a:r>
            <a:r>
              <a:rPr sz="971" spc="-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+ TN</a:t>
            </a:r>
            <a:r>
              <a:rPr sz="971" spc="-1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+</a:t>
            </a:r>
            <a:r>
              <a:rPr sz="971" spc="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FN + </a:t>
            </a:r>
            <a:r>
              <a:rPr sz="971" spc="-9" dirty="0">
                <a:solidFill>
                  <a:prstClr val="black"/>
                </a:solidFill>
                <a:latin typeface="Calibri"/>
                <a:cs typeface="Calibri"/>
              </a:rPr>
              <a:t>FP	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P</a:t>
            </a:r>
            <a:r>
              <a:rPr sz="971" spc="-2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+</a:t>
            </a:r>
            <a:r>
              <a:rPr sz="971" spc="-1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971" dirty="0">
                <a:solidFill>
                  <a:prstClr val="black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6926" y="601305"/>
            <a:ext cx="302803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6867">
              <a:spcBef>
                <a:spcPts val="1028"/>
              </a:spcBef>
            </a:pPr>
            <a:r>
              <a:rPr lang="en-US" sz="2000" b="1" dirty="0">
                <a:solidFill>
                  <a:srgbClr val="FFFFFF"/>
                </a:solidFill>
                <a:cs typeface="Calibri"/>
              </a:rPr>
              <a:t>SENSITIVITY</a:t>
            </a:r>
            <a:endParaRPr lang="en-US" sz="2000" dirty="0">
              <a:solidFill>
                <a:prstClr val="black"/>
              </a:solidFill>
              <a:cs typeface="Calibri"/>
            </a:endParaRPr>
          </a:p>
          <a:p>
            <a:pPr marL="11206" marR="4483" algn="ctr" defTabSz="806867">
              <a:lnSpc>
                <a:spcPct val="118600"/>
              </a:lnSpc>
              <a:spcBef>
                <a:spcPts val="322"/>
              </a:spcBef>
            </a:pP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Sensitivity</a:t>
            </a:r>
            <a:r>
              <a:rPr lang="en-US"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(SN)</a:t>
            </a:r>
            <a:r>
              <a:rPr lang="en-US"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is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calculated</a:t>
            </a:r>
            <a:r>
              <a:rPr lang="en-US" sz="1000" spc="31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as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</a:t>
            </a:r>
            <a:r>
              <a:rPr lang="en-US" sz="1000" spc="22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number </a:t>
            </a:r>
            <a:r>
              <a:rPr lang="en-US" sz="1000" spc="-15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of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correct</a:t>
            </a:r>
            <a:r>
              <a:rPr lang="en-US" sz="1000" spc="4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positive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predictions</a:t>
            </a:r>
            <a:r>
              <a:rPr lang="en-US" sz="1000" spc="35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divided</a:t>
            </a:r>
            <a:r>
              <a:rPr lang="en-US"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by </a:t>
            </a:r>
            <a:r>
              <a:rPr lang="en-US"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</a:t>
            </a:r>
            <a:r>
              <a:rPr lang="en-US"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total</a:t>
            </a:r>
            <a:r>
              <a:rPr lang="en-US" sz="1000" spc="22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number</a:t>
            </a:r>
            <a:r>
              <a:rPr lang="en-US" sz="1000" spc="4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of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positives. It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is</a:t>
            </a:r>
            <a:r>
              <a:rPr lang="en-US" sz="1000" spc="-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also </a:t>
            </a:r>
            <a:r>
              <a:rPr lang="en-US"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called</a:t>
            </a:r>
            <a:r>
              <a:rPr lang="en-US" sz="1000" spc="-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recall</a:t>
            </a:r>
            <a:r>
              <a:rPr lang="en-US" sz="1000" spc="22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(REC) </a:t>
            </a:r>
            <a:r>
              <a:rPr lang="en-US"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or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true</a:t>
            </a:r>
            <a:r>
              <a:rPr lang="en-US" sz="1000" spc="22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positive</a:t>
            </a:r>
            <a:r>
              <a:rPr lang="en-US"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-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rate </a:t>
            </a:r>
            <a:r>
              <a:rPr lang="en-US" sz="1000" spc="-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(TPR).</a:t>
            </a:r>
            <a:r>
              <a:rPr lang="en-US"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</a:t>
            </a:r>
            <a:r>
              <a:rPr lang="en-US"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best</a:t>
            </a:r>
            <a:r>
              <a:rPr lang="en-US"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sensitivity</a:t>
            </a:r>
            <a:r>
              <a:rPr lang="en-US" sz="1000" spc="18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is 1.0,</a:t>
            </a:r>
            <a:r>
              <a:rPr lang="en-US"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whereas 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the</a:t>
            </a:r>
            <a:r>
              <a:rPr lang="en-US" sz="1000" spc="13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worst</a:t>
            </a:r>
            <a:r>
              <a:rPr lang="en-US" sz="1000" spc="26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9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is</a:t>
            </a:r>
            <a:r>
              <a:rPr lang="en-US" sz="1000" spc="-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en-US" sz="1000" spc="4" dirty="0">
                <a:solidFill>
                  <a:srgbClr val="FFFFFF"/>
                </a:solidFill>
                <a:latin typeface="Bahnschrift" panose="020B0502040204020203" pitchFamily="34" charset="0"/>
                <a:cs typeface="Calibri"/>
              </a:rPr>
              <a:t>0.0.</a:t>
            </a:r>
            <a:endParaRPr lang="en-US" sz="1000" dirty="0">
              <a:solidFill>
                <a:prstClr val="black"/>
              </a:solidFill>
              <a:latin typeface="Bahnschrift" panose="020B0502040204020203" pitchFamily="34" charset="0"/>
              <a:cs typeface="Calibri"/>
            </a:endParaRPr>
          </a:p>
          <a:p>
            <a:endParaRPr lang="en-US" sz="9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887</Words>
  <Application>Microsoft Office PowerPoint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PMingLiU-ExtB</vt:lpstr>
      <vt:lpstr>Arial</vt:lpstr>
      <vt:lpstr>Arial Black</vt:lpstr>
      <vt:lpstr>Arial MT</vt:lpstr>
      <vt:lpstr>Bahnschrift</vt:lpstr>
      <vt:lpstr>Be Vietnam</vt:lpstr>
      <vt:lpstr>Be Vietnam Ultra-Bold</vt:lpstr>
      <vt:lpstr>Calibri</vt:lpstr>
      <vt:lpstr>IBM Plex Sans</vt:lpstr>
      <vt:lpstr>Symbol</vt:lpstr>
      <vt:lpstr>Times New Roman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PERFORMANCE  EVALUATION</vt:lpstr>
      <vt:lpstr>PowerPoint Presentation</vt:lpstr>
      <vt:lpstr>PowerPoint Presentation</vt:lpstr>
      <vt:lpstr>FUTURE   SCOPE</vt:lpstr>
      <vt:lpstr>BIBLIOGRAPHY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Rupayan Saha</dc:creator>
  <cp:lastModifiedBy>Rupayan Saha</cp:lastModifiedBy>
  <cp:revision>22</cp:revision>
  <dcterms:created xsi:type="dcterms:W3CDTF">2024-11-24T09:27:51Z</dcterms:created>
  <dcterms:modified xsi:type="dcterms:W3CDTF">2024-11-26T13:49:18Z</dcterms:modified>
</cp:coreProperties>
</file>